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9" r:id="rId3"/>
    <p:sldId id="260" r:id="rId4"/>
    <p:sldId id="258" r:id="rId5"/>
    <p:sldId id="282" r:id="rId6"/>
    <p:sldId id="257" r:id="rId7"/>
    <p:sldId id="262" r:id="rId8"/>
    <p:sldId id="259" r:id="rId9"/>
    <p:sldId id="261" r:id="rId10"/>
    <p:sldId id="268" r:id="rId11"/>
    <p:sldId id="272" r:id="rId12"/>
    <p:sldId id="267" r:id="rId13"/>
    <p:sldId id="279" r:id="rId14"/>
    <p:sldId id="270" r:id="rId15"/>
    <p:sldId id="273" r:id="rId16"/>
    <p:sldId id="274" r:id="rId17"/>
    <p:sldId id="275" r:id="rId18"/>
    <p:sldId id="276" r:id="rId19"/>
    <p:sldId id="288" r:id="rId20"/>
    <p:sldId id="280" r:id="rId21"/>
    <p:sldId id="277" r:id="rId22"/>
    <p:sldId id="278" r:id="rId23"/>
    <p:sldId id="283" r:id="rId24"/>
    <p:sldId id="289" r:id="rId25"/>
    <p:sldId id="291" r:id="rId26"/>
    <p:sldId id="290" r:id="rId27"/>
    <p:sldId id="281" r:id="rId28"/>
    <p:sldId id="263" r:id="rId29"/>
    <p:sldId id="293" r:id="rId30"/>
    <p:sldId id="294" r:id="rId3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5" autoAdjust="0"/>
    <p:restoredTop sz="87483"/>
  </p:normalViewPr>
  <p:slideViewPr>
    <p:cSldViewPr snapToGrid="0">
      <p:cViewPr varScale="1">
        <p:scale>
          <a:sx n="77" d="100"/>
          <a:sy n="77" d="100"/>
        </p:scale>
        <p:origin x="18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C4EB-0CD0-A84D-A78B-40C5BA448486}" type="datetimeFigureOut">
              <a:rPr lang="es-PA" smtClean="0"/>
              <a:t>03/06/2024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CB53-45E5-A949-8EAA-24905243E04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8450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/>
              <a:t>ESCRITOR FRANCÉS – IMPORTANTE LITERATURA FRANCESA DEL SIGLO 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ECB53-45E5-A949-8EAA-24905243E047}" type="slidenum">
              <a:rPr lang="es-PA" smtClean="0"/>
              <a:t>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6371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03/06/2024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0613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03/06/2024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0922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03/06/2024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4457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03/06/2024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0133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03/06/2024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4232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03/06/2024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7322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03/06/2024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4053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03/06/2024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0297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03/06/2024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5033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03/06/2024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0322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0A00-B87E-42DB-B8C2-6EEA8E95937E}" type="datetimeFigureOut">
              <a:rPr lang="es-PA" smtClean="0"/>
              <a:t>03/06/2024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3531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0A00-B87E-42DB-B8C2-6EEA8E95937E}" type="datetimeFigureOut">
              <a:rPr lang="es-PA" smtClean="0"/>
              <a:t>03/06/2024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1B1C-60E0-49E1-ACC4-07AFD215BE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2497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2416" y="1013970"/>
            <a:ext cx="7772400" cy="3170103"/>
          </a:xfrm>
        </p:spPr>
        <p:txBody>
          <a:bodyPr>
            <a:normAutofit fontScale="90000"/>
          </a:bodyPr>
          <a:lstStyle/>
          <a:p>
            <a:r>
              <a:rPr lang="es-PA" b="1" dirty="0">
                <a:latin typeface="+mn-lt"/>
              </a:rPr>
              <a:t>PAUSA DE SEGURIDAD</a:t>
            </a:r>
            <a:br>
              <a:rPr lang="es-PA" b="1" dirty="0">
                <a:latin typeface="+mn-lt"/>
              </a:rPr>
            </a:br>
            <a:r>
              <a:rPr lang="es-PA" b="1" dirty="0">
                <a:latin typeface="+mn-lt"/>
              </a:rPr>
              <a:t>Y </a:t>
            </a:r>
            <a:br>
              <a:rPr lang="es-PA" b="1" dirty="0">
                <a:latin typeface="+mn-lt"/>
              </a:rPr>
            </a:br>
            <a:r>
              <a:rPr lang="es-PA" b="1" dirty="0">
                <a:latin typeface="+mn-lt"/>
              </a:rPr>
              <a:t>VERIFICACIÓN POSTOPERATORIA-SALIDA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91892" y="4779818"/>
            <a:ext cx="4382924" cy="498764"/>
          </a:xfrm>
        </p:spPr>
        <p:txBody>
          <a:bodyPr>
            <a:normAutofit/>
          </a:bodyPr>
          <a:lstStyle/>
          <a:p>
            <a:r>
              <a:rPr lang="es-PA" sz="2800" b="1" i="1" dirty="0">
                <a:latin typeface="Corsiva Hebrew" pitchFamily="2" charset="-79"/>
                <a:ea typeface="Brush Script MT" panose="03060802040406070304" pitchFamily="66" charset="-122"/>
                <a:cs typeface="Corsiva Hebrew" pitchFamily="2" charset="-79"/>
              </a:rPr>
              <a:t>DRA. LIZETH SALDAÑA</a:t>
            </a:r>
          </a:p>
        </p:txBody>
      </p:sp>
    </p:spTree>
    <p:extLst>
      <p:ext uri="{BB962C8B-B14F-4D97-AF65-F5344CB8AC3E}">
        <p14:creationId xmlns:p14="http://schemas.microsoft.com/office/powerpoint/2010/main" val="342606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0765EFD-CAE5-C742-A78C-B406034164BF}"/>
              </a:ext>
            </a:extLst>
          </p:cNvPr>
          <p:cNvSpPr txBox="1"/>
          <p:nvPr/>
        </p:nvSpPr>
        <p:spPr>
          <a:xfrm>
            <a:off x="1587847" y="239117"/>
            <a:ext cx="18358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A" sz="2400" b="1" dirty="0"/>
              <a:t>¿QUIÉNES </a:t>
            </a:r>
          </a:p>
          <a:p>
            <a:pPr algn="ctr"/>
            <a:r>
              <a:rPr lang="es-PA" sz="2400" b="1" dirty="0"/>
              <a:t>PARTICIPAN?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817DFDF-0908-7449-9438-99D93636E131}"/>
              </a:ext>
            </a:extLst>
          </p:cNvPr>
          <p:cNvSpPr txBox="1"/>
          <p:nvPr/>
        </p:nvSpPr>
        <p:spPr>
          <a:xfrm>
            <a:off x="3597639" y="241979"/>
            <a:ext cx="5248011" cy="138499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/>
              <a:t>PAUSA QUIRÚRGICA PARTICIPAN</a:t>
            </a:r>
          </a:p>
          <a:p>
            <a:pPr algn="ctr"/>
            <a:r>
              <a:rPr lang="es-PA" sz="2800" b="1" u="sng" dirty="0"/>
              <a:t>TODOS </a:t>
            </a:r>
            <a:r>
              <a:rPr lang="es-PA" sz="2800" b="1" dirty="0"/>
              <a:t>LOS MIEMBROS DEL </a:t>
            </a:r>
          </a:p>
          <a:p>
            <a:pPr algn="ctr"/>
            <a:r>
              <a:rPr lang="es-PA" sz="2800" b="1" dirty="0"/>
              <a:t>EQUIPO QUIRÚRGICO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CA3603E-556E-FA41-9DA9-8B9F87715A95}"/>
              </a:ext>
            </a:extLst>
          </p:cNvPr>
          <p:cNvSpPr txBox="1"/>
          <p:nvPr/>
        </p:nvSpPr>
        <p:spPr>
          <a:xfrm>
            <a:off x="3791990" y="6006429"/>
            <a:ext cx="2049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PA" sz="2000" b="1" dirty="0"/>
              <a:t>ESTUDIANTES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PA" sz="2000" b="1" dirty="0"/>
              <a:t>TUTORES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E9CE03C-743E-AE4E-B19B-1390E028EA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3448" b="5009"/>
          <a:stretch/>
        </p:blipFill>
        <p:spPr>
          <a:xfrm>
            <a:off x="2023505" y="1873733"/>
            <a:ext cx="4588443" cy="33477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42CFC64-8B9F-B541-B1C9-F2A06ECAE6DA}"/>
              </a:ext>
            </a:extLst>
          </p:cNvPr>
          <p:cNvSpPr txBox="1"/>
          <p:nvPr/>
        </p:nvSpPr>
        <p:spPr>
          <a:xfrm>
            <a:off x="672487" y="1974919"/>
            <a:ext cx="281423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PA" sz="2000" b="1" dirty="0">
                <a:ea typeface="Annai MN" pitchFamily="2" charset="77"/>
                <a:cs typeface="Annai MN" pitchFamily="2" charset="77"/>
              </a:rPr>
              <a:t>CIRUJANO PRINCIPAL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PA" sz="2000" b="1" dirty="0">
                <a:ea typeface="Annai MN" pitchFamily="2" charset="77"/>
                <a:cs typeface="Annai MN" pitchFamily="2" charset="77"/>
              </a:rPr>
              <a:t>CIRUJANO ASISTENTE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3564BA2-457D-F04A-A50D-0B41132D5029}"/>
              </a:ext>
            </a:extLst>
          </p:cNvPr>
          <p:cNvSpPr txBox="1"/>
          <p:nvPr/>
        </p:nvSpPr>
        <p:spPr>
          <a:xfrm>
            <a:off x="5852667" y="1825053"/>
            <a:ext cx="323159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PA" sz="2000" b="1" dirty="0"/>
              <a:t>ANESTESIÓLOGO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PA" sz="2000" b="1" dirty="0"/>
              <a:t>ASISTENTE DE ANESTESIA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4AEDC8B-DD34-2841-AD45-E66A50A90147}"/>
              </a:ext>
            </a:extLst>
          </p:cNvPr>
          <p:cNvSpPr txBox="1"/>
          <p:nvPr/>
        </p:nvSpPr>
        <p:spPr>
          <a:xfrm>
            <a:off x="293849" y="5160421"/>
            <a:ext cx="3650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PA" sz="2000" b="1" dirty="0"/>
              <a:t>TÉCNICOS INSTRUMENTISTAS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PA" sz="2000" b="1" dirty="0"/>
              <a:t>ENFERMERA QUIRÚRGICA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FA09E71-BF5D-E44F-9A98-8E9250E01868}"/>
              </a:ext>
            </a:extLst>
          </p:cNvPr>
          <p:cNvSpPr txBox="1"/>
          <p:nvPr/>
        </p:nvSpPr>
        <p:spPr>
          <a:xfrm>
            <a:off x="4833257" y="4575168"/>
            <a:ext cx="417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PA" sz="2000" b="1" dirty="0"/>
              <a:t>OTRO PERSONAL DE SERVICIOS DE APOYO ASIGNADOS A LA CIRUGÍA</a:t>
            </a:r>
          </a:p>
        </p:txBody>
      </p:sp>
    </p:spTree>
    <p:extLst>
      <p:ext uri="{BB962C8B-B14F-4D97-AF65-F5344CB8AC3E}">
        <p14:creationId xmlns:p14="http://schemas.microsoft.com/office/powerpoint/2010/main" val="195031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DE43BA2-5007-4249-886A-04384A355D1C}"/>
              </a:ext>
            </a:extLst>
          </p:cNvPr>
          <p:cNvSpPr txBox="1"/>
          <p:nvPr/>
        </p:nvSpPr>
        <p:spPr>
          <a:xfrm>
            <a:off x="1312650" y="122443"/>
            <a:ext cx="454182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A" sz="4800" b="1" dirty="0"/>
              <a:t>REQUISITO Nº 1: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13B5F0C-7413-084C-85B0-FD2B8F1CD581}"/>
              </a:ext>
            </a:extLst>
          </p:cNvPr>
          <p:cNvSpPr txBox="1"/>
          <p:nvPr/>
        </p:nvSpPr>
        <p:spPr>
          <a:xfrm>
            <a:off x="2724672" y="2448046"/>
            <a:ext cx="307834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2800" b="1" dirty="0"/>
              <a:t>¿CÓMO INICIARLA?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2A2EA47-AF54-D34A-A31D-96EFC3C90CB5}"/>
              </a:ext>
            </a:extLst>
          </p:cNvPr>
          <p:cNvSpPr txBox="1"/>
          <p:nvPr/>
        </p:nvSpPr>
        <p:spPr>
          <a:xfrm>
            <a:off x="2947248" y="3456565"/>
            <a:ext cx="4579908" cy="107721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PA" sz="3200" b="1" dirty="0"/>
              <a:t>DEBE SOLICITAR PERMISO</a:t>
            </a:r>
          </a:p>
          <a:p>
            <a:pPr algn="ctr"/>
            <a:r>
              <a:rPr lang="es-PA" sz="3200" b="1" dirty="0"/>
              <a:t>AL CIRUJANO PRINCIPAL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7B20C6F-91B4-A84C-9CC2-DEB10CAEA2F3}"/>
              </a:ext>
            </a:extLst>
          </p:cNvPr>
          <p:cNvSpPr/>
          <p:nvPr/>
        </p:nvSpPr>
        <p:spPr>
          <a:xfrm>
            <a:off x="4109540" y="951146"/>
            <a:ext cx="24080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sz="3200" b="1" u="sng" dirty="0"/>
              <a:t>ENFERMERA </a:t>
            </a:r>
          </a:p>
          <a:p>
            <a:pPr algn="ctr"/>
            <a:r>
              <a:rPr lang="es-PA" sz="3200" b="1" u="sng" dirty="0"/>
              <a:t>QUIRÚRGICA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4CAF1F0-BAF0-704C-88F9-234FEADC7931}"/>
              </a:ext>
            </a:extLst>
          </p:cNvPr>
          <p:cNvSpPr/>
          <p:nvPr/>
        </p:nvSpPr>
        <p:spPr>
          <a:xfrm>
            <a:off x="2535322" y="5049406"/>
            <a:ext cx="6535386" cy="830997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A" sz="2400" b="1" u="sng" dirty="0"/>
              <a:t>PARA INICIAR </a:t>
            </a:r>
            <a:r>
              <a:rPr lang="es-PA" sz="2400" b="1" dirty="0"/>
              <a:t>LA PAUSA DE SEGURIDAD</a:t>
            </a:r>
          </a:p>
          <a:p>
            <a:pPr algn="ctr"/>
            <a:r>
              <a:rPr lang="es-PA" sz="2400" b="1" dirty="0"/>
              <a:t>JUSTO ANTES DE LA INCISIÓN O PROCEDIMIENTO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B954C9E-CA9D-8B4A-B69F-C76BEBB8F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02" y="272935"/>
            <a:ext cx="1795743" cy="252374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A7E9337C-54FF-9B4F-A1D3-B76181549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6" t="14930" r="19205" b="13763"/>
          <a:stretch/>
        </p:blipFill>
        <p:spPr>
          <a:xfrm>
            <a:off x="337533" y="3995174"/>
            <a:ext cx="2116419" cy="210846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AD962C88-A3EE-CF46-AD8F-EF6AE56D1029}"/>
              </a:ext>
            </a:extLst>
          </p:cNvPr>
          <p:cNvSpPr txBox="1"/>
          <p:nvPr/>
        </p:nvSpPr>
        <p:spPr>
          <a:xfrm>
            <a:off x="1588723" y="974555"/>
            <a:ext cx="160871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A" sz="2800" b="1" dirty="0"/>
              <a:t>¿QUIÉN </a:t>
            </a:r>
          </a:p>
          <a:p>
            <a:pPr algn="ctr"/>
            <a:r>
              <a:rPr lang="es-PA" sz="2800" b="1" dirty="0"/>
              <a:t>LA HACE?</a:t>
            </a:r>
          </a:p>
        </p:txBody>
      </p:sp>
      <p:sp>
        <p:nvSpPr>
          <p:cNvPr id="27" name="Flecha derecha 26">
            <a:extLst>
              <a:ext uri="{FF2B5EF4-FFF2-40B4-BE49-F238E27FC236}">
                <a16:creationId xmlns:a16="http://schemas.microsoft.com/office/drawing/2014/main" xmlns="" id="{FB9A8D6A-D261-A04C-949E-20F873B88EEA}"/>
              </a:ext>
            </a:extLst>
          </p:cNvPr>
          <p:cNvSpPr/>
          <p:nvPr/>
        </p:nvSpPr>
        <p:spPr>
          <a:xfrm>
            <a:off x="3281070" y="1249412"/>
            <a:ext cx="566074" cy="3612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0706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827EF3D-0CED-BA4D-B492-5EEAEF67B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07" y="2426026"/>
            <a:ext cx="4796852" cy="33902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FDD6573-09D7-0A49-81DC-F2A8AD4726BB}"/>
              </a:ext>
            </a:extLst>
          </p:cNvPr>
          <p:cNvSpPr txBox="1"/>
          <p:nvPr/>
        </p:nvSpPr>
        <p:spPr>
          <a:xfrm>
            <a:off x="4581741" y="1318030"/>
            <a:ext cx="377058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PA" sz="2400" b="1" i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*ALTO DE ACTIVIDADES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816EFEB-8B6B-F749-B547-2F7C03C1B21F}"/>
              </a:ext>
            </a:extLst>
          </p:cNvPr>
          <p:cNvSpPr txBox="1"/>
          <p:nvPr/>
        </p:nvSpPr>
        <p:spPr>
          <a:xfrm>
            <a:off x="4581741" y="1872028"/>
            <a:ext cx="425221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2400" b="1" i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*DEJAR DE HACER TODO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06A9CA1-180E-7A4F-99DC-D1703483EB98}"/>
              </a:ext>
            </a:extLst>
          </p:cNvPr>
          <p:cNvSpPr txBox="1"/>
          <p:nvPr/>
        </p:nvSpPr>
        <p:spPr>
          <a:xfrm>
            <a:off x="5895413" y="211429"/>
            <a:ext cx="222208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PA" sz="3600" b="1" i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*PARAR*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031B255-2A7F-C545-9238-07FFD1E26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0" t="16532" r="27374" b="16721"/>
          <a:stretch/>
        </p:blipFill>
        <p:spPr>
          <a:xfrm>
            <a:off x="989698" y="2053561"/>
            <a:ext cx="2712572" cy="41351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FE76127-A468-014E-BF31-66BD463912A1}"/>
              </a:ext>
            </a:extLst>
          </p:cNvPr>
          <p:cNvSpPr txBox="1"/>
          <p:nvPr/>
        </p:nvSpPr>
        <p:spPr>
          <a:xfrm>
            <a:off x="1353592" y="394700"/>
            <a:ext cx="454182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4800" b="1" dirty="0"/>
              <a:t>REQUISITO Nº 2: </a:t>
            </a:r>
          </a:p>
        </p:txBody>
      </p:sp>
    </p:spTree>
    <p:extLst>
      <p:ext uri="{BB962C8B-B14F-4D97-AF65-F5344CB8AC3E}">
        <p14:creationId xmlns:p14="http://schemas.microsoft.com/office/powerpoint/2010/main" val="417939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F895537-D205-C349-A9BC-BDA2794D9E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3"/>
          <a:stretch/>
        </p:blipFill>
        <p:spPr>
          <a:xfrm>
            <a:off x="1458492" y="99528"/>
            <a:ext cx="7433581" cy="556831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0C22DBB-FA32-AB45-AFE5-EC473299A2B2}"/>
              </a:ext>
            </a:extLst>
          </p:cNvPr>
          <p:cNvSpPr txBox="1"/>
          <p:nvPr/>
        </p:nvSpPr>
        <p:spPr>
          <a:xfrm>
            <a:off x="6289617" y="362811"/>
            <a:ext cx="2472612" cy="10156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/>
              <a:t>MOMENTO </a:t>
            </a:r>
          </a:p>
          <a:p>
            <a:pPr algn="ctr"/>
            <a:r>
              <a:rPr lang="es-PA" sz="2000" b="1" dirty="0"/>
              <a:t>JUSTO ANTES DE LA </a:t>
            </a:r>
          </a:p>
          <a:p>
            <a:pPr algn="ctr"/>
            <a:r>
              <a:rPr lang="es-PA" sz="2000" b="1" dirty="0"/>
              <a:t>INCISIÓN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DE58AAC-2E03-B348-8B4E-4DA32DF05F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26" b="52041"/>
          <a:stretch/>
        </p:blipFill>
        <p:spPr>
          <a:xfrm>
            <a:off x="1458492" y="128341"/>
            <a:ext cx="1741908" cy="17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4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D2A3E22-D7A5-BE40-9CB6-149163358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12" y="1238688"/>
            <a:ext cx="7455159" cy="481918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EE1CE58-AC62-F94C-A818-87A0F69CE9EA}"/>
              </a:ext>
            </a:extLst>
          </p:cNvPr>
          <p:cNvSpPr txBox="1"/>
          <p:nvPr/>
        </p:nvSpPr>
        <p:spPr>
          <a:xfrm>
            <a:off x="3193994" y="221763"/>
            <a:ext cx="3785395" cy="83099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A" sz="2400" b="1" dirty="0"/>
              <a:t>VERIFICACIÓN DE ENTRADA </a:t>
            </a:r>
          </a:p>
          <a:p>
            <a:pPr algn="ctr"/>
            <a:r>
              <a:rPr lang="es-PA" sz="2400" b="1" dirty="0"/>
              <a:t>DEBE ESTAR COMPLETADA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531F306-F598-9F48-84CB-20358061CF8C}"/>
              </a:ext>
            </a:extLst>
          </p:cNvPr>
          <p:cNvSpPr txBox="1"/>
          <p:nvPr/>
        </p:nvSpPr>
        <p:spPr>
          <a:xfrm rot="19950362">
            <a:off x="1721457" y="3293706"/>
            <a:ext cx="6212022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PA" sz="2800" b="1" dirty="0"/>
              <a:t>COMPLETADA/ FIRMADA DEBIDAMENTE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00735739-56B4-8248-9A3F-2D9E1AB09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" y="238828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1" y="284458"/>
            <a:ext cx="7126514" cy="2131332"/>
          </a:xfrm>
        </p:spPr>
        <p:txBody>
          <a:bodyPr>
            <a:normAutofit/>
          </a:bodyPr>
          <a:lstStyle/>
          <a:p>
            <a:pPr algn="ctr"/>
            <a:r>
              <a:rPr lang="es-PA" b="1" u="sng" dirty="0">
                <a:latin typeface="+mn-lt"/>
              </a:rPr>
              <a:t>PRESENTACIÓN DE LOS MIEMBROS DEL EQUIPO </a:t>
            </a:r>
            <a:r>
              <a:rPr lang="es-PA" b="1" dirty="0">
                <a:latin typeface="+mn-lt"/>
              </a:rPr>
              <a:t/>
            </a:r>
            <a:br>
              <a:rPr lang="es-PA" b="1" dirty="0">
                <a:latin typeface="+mn-lt"/>
              </a:rPr>
            </a:br>
            <a:r>
              <a:rPr lang="es-PA" b="1" dirty="0">
                <a:latin typeface="+mn-lt"/>
              </a:rPr>
              <a:t>EN EL QUIRÓFANO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B3EA4E1-9D92-0A4B-B44A-8B84B4822C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r="17686"/>
          <a:stretch/>
        </p:blipFill>
        <p:spPr>
          <a:xfrm>
            <a:off x="231597" y="2415790"/>
            <a:ext cx="1253497" cy="1260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2C661D6-8320-8641-9391-96F28D1D9334}"/>
              </a:ext>
            </a:extLst>
          </p:cNvPr>
          <p:cNvSpPr txBox="1"/>
          <p:nvPr/>
        </p:nvSpPr>
        <p:spPr>
          <a:xfrm>
            <a:off x="2574999" y="3252000"/>
            <a:ext cx="2571602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PA" sz="4000" b="1" dirty="0"/>
              <a:t>NOMBRE </a:t>
            </a:r>
          </a:p>
          <a:p>
            <a:pPr algn="ctr"/>
            <a:r>
              <a:rPr lang="es-PA" sz="4000" b="1" dirty="0"/>
              <a:t>COMPLETO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7FFBAB8-2B32-1D4E-80AD-8B88FC14ED76}"/>
              </a:ext>
            </a:extLst>
          </p:cNvPr>
          <p:cNvSpPr txBox="1"/>
          <p:nvPr/>
        </p:nvSpPr>
        <p:spPr>
          <a:xfrm>
            <a:off x="5887540" y="3262153"/>
            <a:ext cx="2185214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PA" sz="4000" b="1" dirty="0"/>
              <a:t>FUNCIÓN</a:t>
            </a:r>
          </a:p>
        </p:txBody>
      </p:sp>
      <p:sp>
        <p:nvSpPr>
          <p:cNvPr id="8" name="Flecha abajo 7">
            <a:extLst>
              <a:ext uri="{FF2B5EF4-FFF2-40B4-BE49-F238E27FC236}">
                <a16:creationId xmlns:a16="http://schemas.microsoft.com/office/drawing/2014/main" xmlns="" id="{985D5729-CE23-B948-8277-E482C89D1BC5}"/>
              </a:ext>
            </a:extLst>
          </p:cNvPr>
          <p:cNvSpPr/>
          <p:nvPr/>
        </p:nvSpPr>
        <p:spPr>
          <a:xfrm>
            <a:off x="3505200" y="2180971"/>
            <a:ext cx="711200" cy="96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Flecha abajo 8">
            <a:extLst>
              <a:ext uri="{FF2B5EF4-FFF2-40B4-BE49-F238E27FC236}">
                <a16:creationId xmlns:a16="http://schemas.microsoft.com/office/drawing/2014/main" xmlns="" id="{1E08E3D3-E21F-984D-B36E-9EE5254B2C52}"/>
              </a:ext>
            </a:extLst>
          </p:cNvPr>
          <p:cNvSpPr/>
          <p:nvPr/>
        </p:nvSpPr>
        <p:spPr>
          <a:xfrm>
            <a:off x="6624547" y="2159599"/>
            <a:ext cx="711200" cy="96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0E5FFB8-2E61-5745-BDF1-4BCCCB36B786}"/>
              </a:ext>
            </a:extLst>
          </p:cNvPr>
          <p:cNvSpPr txBox="1"/>
          <p:nvPr/>
        </p:nvSpPr>
        <p:spPr>
          <a:xfrm>
            <a:off x="2027606" y="4858418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u="sng" dirty="0">
                <a:latin typeface="Annai MN" pitchFamily="2" charset="77"/>
                <a:ea typeface="Annai MN" pitchFamily="2" charset="77"/>
                <a:cs typeface="Annai MN" pitchFamily="2" charset="77"/>
              </a:rPr>
              <a:t>LIZETH SALDAÑA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5A067D9-896F-4C4E-B6E3-EE61F1E53AF4}"/>
              </a:ext>
            </a:extLst>
          </p:cNvPr>
          <p:cNvSpPr txBox="1"/>
          <p:nvPr/>
        </p:nvSpPr>
        <p:spPr>
          <a:xfrm>
            <a:off x="6227110" y="4816402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u="sng" dirty="0">
                <a:latin typeface="Annai MN" pitchFamily="2" charset="77"/>
                <a:ea typeface="Annai MN" pitchFamily="2" charset="77"/>
                <a:cs typeface="Annai MN" pitchFamily="2" charset="77"/>
              </a:rPr>
              <a:t>CIRUJANA</a:t>
            </a:r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xmlns="" id="{86F60DE3-6226-0C49-8FDF-756E8BF0B6E3}"/>
              </a:ext>
            </a:extLst>
          </p:cNvPr>
          <p:cNvSpPr/>
          <p:nvPr/>
        </p:nvSpPr>
        <p:spPr>
          <a:xfrm>
            <a:off x="5300828" y="3424806"/>
            <a:ext cx="527340" cy="1150633"/>
          </a:xfrm>
          <a:custGeom>
            <a:avLst/>
            <a:gdLst>
              <a:gd name="connsiteX0" fmla="*/ 0 w 527340"/>
              <a:gd name="connsiteY0" fmla="*/ 0 h 1150633"/>
              <a:gd name="connsiteX1" fmla="*/ 43543 w 527340"/>
              <a:gd name="connsiteY1" fmla="*/ 261257 h 1150633"/>
              <a:gd name="connsiteX2" fmla="*/ 58057 w 527340"/>
              <a:gd name="connsiteY2" fmla="*/ 304800 h 1150633"/>
              <a:gd name="connsiteX3" fmla="*/ 188686 w 527340"/>
              <a:gd name="connsiteY3" fmla="*/ 377371 h 1150633"/>
              <a:gd name="connsiteX4" fmla="*/ 246743 w 527340"/>
              <a:gd name="connsiteY4" fmla="*/ 362857 h 1150633"/>
              <a:gd name="connsiteX5" fmla="*/ 261257 w 527340"/>
              <a:gd name="connsiteY5" fmla="*/ 319314 h 1150633"/>
              <a:gd name="connsiteX6" fmla="*/ 217714 w 527340"/>
              <a:gd name="connsiteY6" fmla="*/ 72571 h 1150633"/>
              <a:gd name="connsiteX7" fmla="*/ 203200 w 527340"/>
              <a:gd name="connsiteY7" fmla="*/ 116114 h 1150633"/>
              <a:gd name="connsiteX8" fmla="*/ 232229 w 527340"/>
              <a:gd name="connsiteY8" fmla="*/ 159657 h 1150633"/>
              <a:gd name="connsiteX9" fmla="*/ 275772 w 527340"/>
              <a:gd name="connsiteY9" fmla="*/ 246743 h 1150633"/>
              <a:gd name="connsiteX10" fmla="*/ 304800 w 527340"/>
              <a:gd name="connsiteY10" fmla="*/ 333828 h 1150633"/>
              <a:gd name="connsiteX11" fmla="*/ 319314 w 527340"/>
              <a:gd name="connsiteY11" fmla="*/ 377371 h 1150633"/>
              <a:gd name="connsiteX12" fmla="*/ 348343 w 527340"/>
              <a:gd name="connsiteY12" fmla="*/ 420914 h 1150633"/>
              <a:gd name="connsiteX13" fmla="*/ 391886 w 527340"/>
              <a:gd name="connsiteY13" fmla="*/ 522514 h 1150633"/>
              <a:gd name="connsiteX14" fmla="*/ 435429 w 527340"/>
              <a:gd name="connsiteY14" fmla="*/ 624114 h 1150633"/>
              <a:gd name="connsiteX15" fmla="*/ 478972 w 527340"/>
              <a:gd name="connsiteY15" fmla="*/ 754743 h 1150633"/>
              <a:gd name="connsiteX16" fmla="*/ 493486 w 527340"/>
              <a:gd name="connsiteY16" fmla="*/ 798285 h 1150633"/>
              <a:gd name="connsiteX17" fmla="*/ 522514 w 527340"/>
              <a:gd name="connsiteY17" fmla="*/ 899885 h 1150633"/>
              <a:gd name="connsiteX18" fmla="*/ 508000 w 527340"/>
              <a:gd name="connsiteY18" fmla="*/ 1117600 h 1150633"/>
              <a:gd name="connsiteX19" fmla="*/ 377372 w 527340"/>
              <a:gd name="connsiteY19" fmla="*/ 1059543 h 1150633"/>
              <a:gd name="connsiteX20" fmla="*/ 333829 w 527340"/>
              <a:gd name="connsiteY20" fmla="*/ 1030514 h 1150633"/>
              <a:gd name="connsiteX21" fmla="*/ 290286 w 527340"/>
              <a:gd name="connsiteY21" fmla="*/ 943428 h 1150633"/>
              <a:gd name="connsiteX22" fmla="*/ 261257 w 527340"/>
              <a:gd name="connsiteY22" fmla="*/ 827314 h 1150633"/>
              <a:gd name="connsiteX23" fmla="*/ 275772 w 527340"/>
              <a:gd name="connsiteY23" fmla="*/ 682171 h 1150633"/>
              <a:gd name="connsiteX24" fmla="*/ 319314 w 527340"/>
              <a:gd name="connsiteY24" fmla="*/ 537028 h 1150633"/>
              <a:gd name="connsiteX25" fmla="*/ 333829 w 527340"/>
              <a:gd name="connsiteY25" fmla="*/ 493485 h 1150633"/>
              <a:gd name="connsiteX26" fmla="*/ 348343 w 527340"/>
              <a:gd name="connsiteY26" fmla="*/ 449943 h 1150633"/>
              <a:gd name="connsiteX27" fmla="*/ 406400 w 527340"/>
              <a:gd name="connsiteY27" fmla="*/ 362857 h 1150633"/>
              <a:gd name="connsiteX28" fmla="*/ 435429 w 527340"/>
              <a:gd name="connsiteY28" fmla="*/ 319314 h 1150633"/>
              <a:gd name="connsiteX29" fmla="*/ 478972 w 527340"/>
              <a:gd name="connsiteY29" fmla="*/ 304800 h 1150633"/>
              <a:gd name="connsiteX30" fmla="*/ 508000 w 527340"/>
              <a:gd name="connsiteY30" fmla="*/ 261257 h 115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7340" h="1150633">
                <a:moveTo>
                  <a:pt x="0" y="0"/>
                </a:moveTo>
                <a:cubicBezTo>
                  <a:pt x="17055" y="204668"/>
                  <a:pt x="-3909" y="118900"/>
                  <a:pt x="43543" y="261257"/>
                </a:cubicBezTo>
                <a:cubicBezTo>
                  <a:pt x="48381" y="275771"/>
                  <a:pt x="45327" y="296313"/>
                  <a:pt x="58057" y="304800"/>
                </a:cubicBezTo>
                <a:cubicBezTo>
                  <a:pt x="157873" y="371344"/>
                  <a:pt x="112045" y="351825"/>
                  <a:pt x="188686" y="377371"/>
                </a:cubicBezTo>
                <a:cubicBezTo>
                  <a:pt x="208038" y="372533"/>
                  <a:pt x="231166" y="375318"/>
                  <a:pt x="246743" y="362857"/>
                </a:cubicBezTo>
                <a:cubicBezTo>
                  <a:pt x="258690" y="353300"/>
                  <a:pt x="261257" y="334613"/>
                  <a:pt x="261257" y="319314"/>
                </a:cubicBezTo>
                <a:cubicBezTo>
                  <a:pt x="261257" y="122349"/>
                  <a:pt x="280363" y="166543"/>
                  <a:pt x="217714" y="72571"/>
                </a:cubicBezTo>
                <a:cubicBezTo>
                  <a:pt x="212876" y="87085"/>
                  <a:pt x="200685" y="101023"/>
                  <a:pt x="203200" y="116114"/>
                </a:cubicBezTo>
                <a:cubicBezTo>
                  <a:pt x="206068" y="133321"/>
                  <a:pt x="224428" y="144055"/>
                  <a:pt x="232229" y="159657"/>
                </a:cubicBezTo>
                <a:cubicBezTo>
                  <a:pt x="292321" y="279841"/>
                  <a:pt x="192579" y="121954"/>
                  <a:pt x="275772" y="246743"/>
                </a:cubicBezTo>
                <a:lnTo>
                  <a:pt x="304800" y="333828"/>
                </a:lnTo>
                <a:cubicBezTo>
                  <a:pt x="309638" y="348342"/>
                  <a:pt x="310827" y="364641"/>
                  <a:pt x="319314" y="377371"/>
                </a:cubicBezTo>
                <a:lnTo>
                  <a:pt x="348343" y="420914"/>
                </a:lnTo>
                <a:cubicBezTo>
                  <a:pt x="390011" y="587591"/>
                  <a:pt x="331745" y="382186"/>
                  <a:pt x="391886" y="522514"/>
                </a:cubicBezTo>
                <a:cubicBezTo>
                  <a:pt x="448122" y="653730"/>
                  <a:pt x="362550" y="514796"/>
                  <a:pt x="435429" y="624114"/>
                </a:cubicBezTo>
                <a:lnTo>
                  <a:pt x="478972" y="754743"/>
                </a:lnTo>
                <a:cubicBezTo>
                  <a:pt x="483810" y="769257"/>
                  <a:pt x="489776" y="783443"/>
                  <a:pt x="493486" y="798285"/>
                </a:cubicBezTo>
                <a:cubicBezTo>
                  <a:pt x="511710" y="871185"/>
                  <a:pt x="501692" y="837418"/>
                  <a:pt x="522514" y="899885"/>
                </a:cubicBezTo>
                <a:cubicBezTo>
                  <a:pt x="517676" y="972457"/>
                  <a:pt x="544085" y="1054450"/>
                  <a:pt x="508000" y="1117600"/>
                </a:cubicBezTo>
                <a:cubicBezTo>
                  <a:pt x="453833" y="1212393"/>
                  <a:pt x="392386" y="1074557"/>
                  <a:pt x="377372" y="1059543"/>
                </a:cubicBezTo>
                <a:cubicBezTo>
                  <a:pt x="365037" y="1047208"/>
                  <a:pt x="348343" y="1040190"/>
                  <a:pt x="333829" y="1030514"/>
                </a:cubicBezTo>
                <a:cubicBezTo>
                  <a:pt x="297343" y="921060"/>
                  <a:pt x="346562" y="1055982"/>
                  <a:pt x="290286" y="943428"/>
                </a:cubicBezTo>
                <a:cubicBezTo>
                  <a:pt x="275410" y="913676"/>
                  <a:pt x="266777" y="854913"/>
                  <a:pt x="261257" y="827314"/>
                </a:cubicBezTo>
                <a:cubicBezTo>
                  <a:pt x="266095" y="778933"/>
                  <a:pt x="268896" y="730305"/>
                  <a:pt x="275772" y="682171"/>
                </a:cubicBezTo>
                <a:cubicBezTo>
                  <a:pt x="281256" y="643784"/>
                  <a:pt x="309213" y="567330"/>
                  <a:pt x="319314" y="537028"/>
                </a:cubicBezTo>
                <a:lnTo>
                  <a:pt x="333829" y="493485"/>
                </a:lnTo>
                <a:cubicBezTo>
                  <a:pt x="338667" y="478971"/>
                  <a:pt x="339857" y="462673"/>
                  <a:pt x="348343" y="449943"/>
                </a:cubicBezTo>
                <a:lnTo>
                  <a:pt x="406400" y="362857"/>
                </a:lnTo>
                <a:cubicBezTo>
                  <a:pt x="416076" y="348343"/>
                  <a:pt x="418880" y="324830"/>
                  <a:pt x="435429" y="319314"/>
                </a:cubicBezTo>
                <a:lnTo>
                  <a:pt x="478972" y="304800"/>
                </a:lnTo>
                <a:lnTo>
                  <a:pt x="508000" y="261257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1029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AEE63C7-226C-A048-B015-80910A048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6" y="3468629"/>
            <a:ext cx="1260000" cy="12731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73C9515-418D-BE40-809B-15089AB1F1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r="239"/>
          <a:stretch/>
        </p:blipFill>
        <p:spPr>
          <a:xfrm>
            <a:off x="1174266" y="744141"/>
            <a:ext cx="1812224" cy="176968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DB2B837-0057-E849-A983-3A2824747B81}"/>
              </a:ext>
            </a:extLst>
          </p:cNvPr>
          <p:cNvSpPr txBox="1"/>
          <p:nvPr/>
        </p:nvSpPr>
        <p:spPr>
          <a:xfrm>
            <a:off x="1430454" y="149748"/>
            <a:ext cx="1849352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s-PA" sz="2400" b="1" dirty="0"/>
              <a:t>PAUSA </a:t>
            </a:r>
          </a:p>
          <a:p>
            <a:pPr algn="ctr"/>
            <a:r>
              <a:rPr lang="es-PA" sz="2400" b="1" dirty="0"/>
              <a:t>QUIRÚRGICA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479F854-D829-EB46-B86D-AE1154B504BB}"/>
              </a:ext>
            </a:extLst>
          </p:cNvPr>
          <p:cNvSpPr txBox="1"/>
          <p:nvPr/>
        </p:nvSpPr>
        <p:spPr>
          <a:xfrm>
            <a:off x="4848597" y="184554"/>
            <a:ext cx="3792152" cy="11887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PA" sz="1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 </a:t>
            </a:r>
            <a:r>
              <a:rPr lang="es-PA" sz="1000" b="1" u="sng" dirty="0">
                <a:latin typeface="Annai MN" pitchFamily="2" charset="77"/>
                <a:ea typeface="Annai MN" pitchFamily="2" charset="77"/>
                <a:cs typeface="Annai MN" pitchFamily="2" charset="77"/>
              </a:rPr>
              <a:t>IDENTIDAD</a:t>
            </a:r>
            <a:r>
              <a:rPr lang="es-PA" sz="1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 DEL PACIENTE ES </a:t>
            </a:r>
            <a:r>
              <a:rPr lang="es-PA" sz="1000" b="1" u="sng" dirty="0">
                <a:latin typeface="Annai MN" pitchFamily="2" charset="77"/>
                <a:ea typeface="Annai MN" pitchFamily="2" charset="77"/>
                <a:cs typeface="Annai MN" pitchFamily="2" charset="77"/>
              </a:rPr>
              <a:t>CORRECTA</a:t>
            </a:r>
          </a:p>
          <a:p>
            <a:pPr>
              <a:lnSpc>
                <a:spcPct val="250000"/>
              </a:lnSpc>
            </a:pPr>
            <a:r>
              <a:rPr lang="es-PA" sz="1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*PROCEDIMIENTO/ </a:t>
            </a:r>
            <a:r>
              <a:rPr lang="es-PA" sz="1000" b="1" u="sng" dirty="0">
                <a:latin typeface="Annai MN" pitchFamily="2" charset="77"/>
                <a:ea typeface="Annai MN" pitchFamily="2" charset="77"/>
                <a:cs typeface="Annai MN" pitchFamily="2" charset="77"/>
              </a:rPr>
              <a:t>CIRUGÍA ES EL CORRECTO</a:t>
            </a:r>
          </a:p>
          <a:p>
            <a:pPr>
              <a:lnSpc>
                <a:spcPct val="250000"/>
              </a:lnSpc>
            </a:pPr>
            <a:r>
              <a:rPr lang="es-PA" sz="1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</a:t>
            </a:r>
            <a:r>
              <a:rPr lang="es-PA" sz="1000" b="1" u="sng" dirty="0">
                <a:latin typeface="Annai MN" pitchFamily="2" charset="77"/>
                <a:ea typeface="Annai MN" pitchFamily="2" charset="77"/>
                <a:cs typeface="Annai MN" pitchFamily="2" charset="77"/>
              </a:rPr>
              <a:t>SITIO Q</a:t>
            </a:r>
            <a:r>
              <a:rPr lang="es-PA" sz="1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UIRÚRGICO Y </a:t>
            </a:r>
            <a:r>
              <a:rPr lang="es-PA" sz="1000" b="1" u="sng" dirty="0">
                <a:latin typeface="Annai MN" pitchFamily="2" charset="77"/>
                <a:ea typeface="Annai MN" pitchFamily="2" charset="77"/>
                <a:cs typeface="Annai MN" pitchFamily="2" charset="77"/>
              </a:rPr>
              <a:t>MARCACIÓN </a:t>
            </a:r>
            <a:r>
              <a:rPr lang="es-PA" sz="1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DEL SITIO </a:t>
            </a:r>
            <a:r>
              <a:rPr lang="es-PA" sz="1000" b="1" u="sng" dirty="0">
                <a:latin typeface="Annai MN" pitchFamily="2" charset="77"/>
                <a:ea typeface="Annai MN" pitchFamily="2" charset="77"/>
                <a:cs typeface="Annai MN" pitchFamily="2" charset="77"/>
              </a:rPr>
              <a:t>ES VISIBLE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593FC42-9105-7F42-89D6-2F91403C17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22671"/>
          <a:stretch/>
        </p:blipFill>
        <p:spPr>
          <a:xfrm>
            <a:off x="1517311" y="3024276"/>
            <a:ext cx="2602041" cy="366471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E6F1E2A-3196-224E-8D00-D05E2369BF89}"/>
              </a:ext>
            </a:extLst>
          </p:cNvPr>
          <p:cNvSpPr txBox="1"/>
          <p:nvPr/>
        </p:nvSpPr>
        <p:spPr>
          <a:xfrm>
            <a:off x="4793943" y="2919149"/>
            <a:ext cx="3792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5400" b="1" dirty="0"/>
              <a:t>“VOZ ALTA”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A40FCDBC-7C8F-8B49-A0BC-E83AC228BCF6}"/>
              </a:ext>
            </a:extLst>
          </p:cNvPr>
          <p:cNvSpPr txBox="1"/>
          <p:nvPr/>
        </p:nvSpPr>
        <p:spPr>
          <a:xfrm>
            <a:off x="4717728" y="4418707"/>
            <a:ext cx="3868367" cy="1261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PA" dirty="0"/>
              <a:t>Todos deben </a:t>
            </a:r>
            <a:r>
              <a:rPr lang="es-PA" sz="2000" b="1" u="sng" dirty="0"/>
              <a:t>ESCUCHAR</a:t>
            </a:r>
            <a:endParaRPr lang="es-PA" b="1" u="sng" dirty="0"/>
          </a:p>
          <a:p>
            <a:pPr algn="ctr"/>
            <a:endParaRPr lang="es-PA" dirty="0"/>
          </a:p>
          <a:p>
            <a:pPr marL="285750" indent="-285750" algn="ctr">
              <a:buFont typeface="Wingdings" pitchFamily="2" charset="2"/>
              <a:buChar char="ü"/>
            </a:pPr>
            <a:r>
              <a:rPr lang="es-PA" dirty="0"/>
              <a:t>Todos deben </a:t>
            </a:r>
            <a:r>
              <a:rPr lang="es-PA" sz="2000" b="1" u="sng" dirty="0"/>
              <a:t>PRESTAR ATENCIÓN </a:t>
            </a:r>
            <a:endParaRPr lang="es-PA" b="1" u="sng" dirty="0"/>
          </a:p>
          <a:p>
            <a:pPr algn="ctr"/>
            <a:r>
              <a:rPr lang="es-PA" dirty="0"/>
              <a:t>de los datos que se están verificando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87F4D03-F898-4944-B262-70528D781276}"/>
              </a:ext>
            </a:extLst>
          </p:cNvPr>
          <p:cNvSpPr txBox="1"/>
          <p:nvPr/>
        </p:nvSpPr>
        <p:spPr>
          <a:xfrm>
            <a:off x="3057511" y="1484082"/>
            <a:ext cx="5968429" cy="12849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PA" sz="1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 PACIENTE PRESENTA ALERGIAS ____?????____________</a:t>
            </a:r>
          </a:p>
          <a:p>
            <a:pPr>
              <a:lnSpc>
                <a:spcPct val="200000"/>
              </a:lnSpc>
            </a:pPr>
            <a:r>
              <a:rPr lang="es-PA" sz="1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 SE </a:t>
            </a:r>
            <a:r>
              <a:rPr lang="es-PA" sz="1000" b="1" u="sng" dirty="0">
                <a:latin typeface="Annai MN" pitchFamily="2" charset="77"/>
                <a:ea typeface="Annai MN" pitchFamily="2" charset="77"/>
                <a:cs typeface="Annai MN" pitchFamily="2" charset="77"/>
              </a:rPr>
              <a:t>ADMINISTRÓ EL ANTIBIÓTICO </a:t>
            </a:r>
            <a:r>
              <a:rPr lang="es-PA" sz="1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PROFILÁCTICO (DENTRO </a:t>
            </a:r>
            <a:r>
              <a:rPr lang="es-PA" sz="1000" b="1" u="sng" dirty="0">
                <a:latin typeface="Annai MN" pitchFamily="2" charset="77"/>
                <a:ea typeface="Annai MN" pitchFamily="2" charset="77"/>
                <a:cs typeface="Annai MN" pitchFamily="2" charset="77"/>
              </a:rPr>
              <a:t>60 MIN ANTES </a:t>
            </a:r>
            <a:r>
              <a:rPr lang="es-PA" sz="1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DE LA INCISIÓN)</a:t>
            </a:r>
          </a:p>
          <a:p>
            <a:pPr>
              <a:lnSpc>
                <a:spcPct val="200000"/>
              </a:lnSpc>
            </a:pPr>
            <a:r>
              <a:rPr lang="es-PA" sz="1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 SE TOMARAN BIOPSIAS  ¿?</a:t>
            </a:r>
          </a:p>
          <a:p>
            <a:pPr>
              <a:lnSpc>
                <a:spcPct val="200000"/>
              </a:lnSpc>
            </a:pPr>
            <a:r>
              <a:rPr lang="es-PA" sz="1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 SE </a:t>
            </a:r>
            <a:r>
              <a:rPr lang="es-PA" sz="1000" b="1" u="sng" dirty="0">
                <a:latin typeface="Annai MN" pitchFamily="2" charset="77"/>
                <a:ea typeface="Annai MN" pitchFamily="2" charset="77"/>
                <a:cs typeface="Annai MN" pitchFamily="2" charset="77"/>
              </a:rPr>
              <a:t>PREVÉ EVENTOS CRÍTICOS </a:t>
            </a:r>
            <a:r>
              <a:rPr lang="es-PA" sz="1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POR LA CONDICIÓN O ANTECEDENTES DEL PACIENTE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3C2309B-5D8E-234A-AF7B-F53208BDEC0C}"/>
              </a:ext>
            </a:extLst>
          </p:cNvPr>
          <p:cNvSpPr txBox="1"/>
          <p:nvPr/>
        </p:nvSpPr>
        <p:spPr>
          <a:xfrm>
            <a:off x="3535994" y="515965"/>
            <a:ext cx="11817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PA" b="1" dirty="0"/>
              <a:t>VERIFICAR</a:t>
            </a:r>
          </a:p>
        </p:txBody>
      </p:sp>
    </p:spTree>
    <p:extLst>
      <p:ext uri="{BB962C8B-B14F-4D97-AF65-F5344CB8AC3E}">
        <p14:creationId xmlns:p14="http://schemas.microsoft.com/office/powerpoint/2010/main" val="3832792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0DCD27E-5FEF-1D43-9C9A-31F7C97F68FF}"/>
              </a:ext>
            </a:extLst>
          </p:cNvPr>
          <p:cNvSpPr txBox="1"/>
          <p:nvPr/>
        </p:nvSpPr>
        <p:spPr>
          <a:xfrm>
            <a:off x="1590111" y="352948"/>
            <a:ext cx="1849352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s-PA" sz="2400" b="1" dirty="0"/>
              <a:t>PAUSA </a:t>
            </a:r>
          </a:p>
          <a:p>
            <a:pPr algn="ctr"/>
            <a:r>
              <a:rPr lang="es-PA" sz="2400" b="1" dirty="0"/>
              <a:t>QUIRÚRGICA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631482C-921B-614B-B1E4-33B4123AD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5" y="3439135"/>
            <a:ext cx="1393371" cy="1800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0BB95AD-8183-1F46-AE09-62C2C2906063}"/>
              </a:ext>
            </a:extLst>
          </p:cNvPr>
          <p:cNvSpPr txBox="1"/>
          <p:nvPr/>
        </p:nvSpPr>
        <p:spPr>
          <a:xfrm>
            <a:off x="3903186" y="383725"/>
            <a:ext cx="493346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4400" b="1" dirty="0"/>
              <a:t>¿CÓMO TERMINAR?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3941604-1251-3244-BCED-CBD5554019E2}"/>
              </a:ext>
            </a:extLst>
          </p:cNvPr>
          <p:cNvSpPr txBox="1"/>
          <p:nvPr/>
        </p:nvSpPr>
        <p:spPr>
          <a:xfrm>
            <a:off x="5523206" y="1260712"/>
            <a:ext cx="213109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A" sz="2800" b="1" dirty="0"/>
              <a:t>ENFERMERA</a:t>
            </a:r>
          </a:p>
          <a:p>
            <a:pPr algn="ctr"/>
            <a:r>
              <a:rPr lang="es-PA" sz="2800" b="1" dirty="0"/>
              <a:t>QUIRÚRGICA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5B3CA8DD-0C06-104A-A5A8-24F0A85D4D87}"/>
              </a:ext>
            </a:extLst>
          </p:cNvPr>
          <p:cNvSpPr txBox="1"/>
          <p:nvPr/>
        </p:nvSpPr>
        <p:spPr>
          <a:xfrm>
            <a:off x="243273" y="2055769"/>
            <a:ext cx="437651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A" sz="2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¿ ESTAMOS TODOS DE ACUERDO </a:t>
            </a:r>
          </a:p>
          <a:p>
            <a:pPr algn="ctr"/>
            <a:r>
              <a:rPr lang="es-PA" sz="2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CON LOS DATOS VERIFICADOS?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86EF0166-D7AA-6340-BAD3-D13105EA2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29" y="2805566"/>
            <a:ext cx="3742886" cy="390314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8F2E8464-3365-E144-8DB9-BD1AADA0E3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5" r="26060"/>
          <a:stretch/>
        </p:blipFill>
        <p:spPr>
          <a:xfrm>
            <a:off x="7768568" y="1204877"/>
            <a:ext cx="1068084" cy="1388182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608954AD-43E5-B346-9CF5-027F476B1F22}"/>
              </a:ext>
            </a:extLst>
          </p:cNvPr>
          <p:cNvSpPr txBox="1"/>
          <p:nvPr/>
        </p:nvSpPr>
        <p:spPr>
          <a:xfrm>
            <a:off x="6147208" y="3666258"/>
            <a:ext cx="2634966" cy="19005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PA" sz="2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Y TODOS </a:t>
            </a:r>
          </a:p>
          <a:p>
            <a:pPr algn="ctr">
              <a:lnSpc>
                <a:spcPct val="150000"/>
              </a:lnSpc>
            </a:pPr>
            <a:r>
              <a:rPr lang="es-PA" sz="2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DEBEN CONFIRMAR</a:t>
            </a:r>
          </a:p>
          <a:p>
            <a:pPr algn="ctr">
              <a:lnSpc>
                <a:spcPct val="150000"/>
              </a:lnSpc>
            </a:pPr>
            <a:r>
              <a:rPr lang="es-PA" sz="2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QUE ESTÁN DE ACUERDO</a:t>
            </a:r>
          </a:p>
        </p:txBody>
      </p:sp>
    </p:spTree>
    <p:extLst>
      <p:ext uri="{BB962C8B-B14F-4D97-AF65-F5344CB8AC3E}">
        <p14:creationId xmlns:p14="http://schemas.microsoft.com/office/powerpoint/2010/main" val="2453870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546682-4BD6-994D-8060-3801CBBEA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17" y="718457"/>
            <a:ext cx="7647115" cy="48705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E136E38-F284-254C-BCB7-41CEBD4C4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r="8348"/>
          <a:stretch/>
        </p:blipFill>
        <p:spPr>
          <a:xfrm>
            <a:off x="6746211" y="167951"/>
            <a:ext cx="2211177" cy="19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29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6559" y="2632465"/>
            <a:ext cx="6807574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PA" sz="7200" b="1" dirty="0"/>
              <a:t>RESPUESTAS……..</a:t>
            </a:r>
          </a:p>
        </p:txBody>
      </p:sp>
    </p:spTree>
    <p:extLst>
      <p:ext uri="{BB962C8B-B14F-4D97-AF65-F5344CB8AC3E}">
        <p14:creationId xmlns:p14="http://schemas.microsoft.com/office/powerpoint/2010/main" val="32934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70646" y="2373539"/>
            <a:ext cx="2809093" cy="799406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PA" sz="1800" b="1" i="1" dirty="0"/>
              <a:t>Países de</a:t>
            </a:r>
            <a:r>
              <a:rPr lang="es-PA" sz="1800" b="1" dirty="0"/>
              <a:t> </a:t>
            </a:r>
            <a:r>
              <a:rPr lang="es-PA" sz="1800" b="1" i="1" dirty="0"/>
              <a:t>ingresos altos</a:t>
            </a:r>
            <a:r>
              <a:rPr lang="es-PA" sz="1800" i="1" dirty="0"/>
              <a:t>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PA" sz="1800" b="1" i="1" dirty="0">
                <a:solidFill>
                  <a:srgbClr val="FF0000"/>
                </a:solidFill>
              </a:rPr>
              <a:t>1 de cada 10 pacientes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4FA19B5-F42B-E140-BE73-24324C013644}"/>
              </a:ext>
            </a:extLst>
          </p:cNvPr>
          <p:cNvSpPr/>
          <p:nvPr/>
        </p:nvSpPr>
        <p:spPr>
          <a:xfrm>
            <a:off x="2170646" y="3406004"/>
            <a:ext cx="2809093" cy="92333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A" b="1" i="1" dirty="0"/>
              <a:t>Países de ingresos</a:t>
            </a:r>
            <a:r>
              <a:rPr lang="es-PA" b="1" dirty="0"/>
              <a:t> </a:t>
            </a:r>
          </a:p>
          <a:p>
            <a:pPr algn="ctr"/>
            <a:r>
              <a:rPr lang="es-PA" b="1" i="1" dirty="0"/>
              <a:t>bajos y medianos </a:t>
            </a:r>
          </a:p>
          <a:p>
            <a:pPr algn="ctr"/>
            <a:r>
              <a:rPr lang="es-PA" b="1" i="1" dirty="0">
                <a:solidFill>
                  <a:srgbClr val="FF0000"/>
                </a:solidFill>
              </a:rPr>
              <a:t>1 de cada 4 </a:t>
            </a:r>
            <a:r>
              <a:rPr lang="es-PA" b="1" i="1" dirty="0"/>
              <a:t>pacientes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576C938-3422-2F49-B8B5-7CEA5FE038AE}"/>
              </a:ext>
            </a:extLst>
          </p:cNvPr>
          <p:cNvSpPr/>
          <p:nvPr/>
        </p:nvSpPr>
        <p:spPr>
          <a:xfrm>
            <a:off x="2161595" y="456475"/>
            <a:ext cx="2784867" cy="1631216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A" sz="2000" b="1" i="1" dirty="0">
                <a:solidFill>
                  <a:srgbClr val="FF0000"/>
                </a:solidFill>
              </a:rPr>
              <a:t>Una de las 10 causas </a:t>
            </a:r>
            <a:r>
              <a:rPr lang="es-PA" sz="2000" b="1" i="1" dirty="0"/>
              <a:t>principales</a:t>
            </a:r>
          </a:p>
          <a:p>
            <a:pPr algn="ctr"/>
            <a:r>
              <a:rPr lang="es-PA" sz="2000" b="1" i="1" dirty="0"/>
              <a:t> de muerte y discapacidad en el mundo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CB380E8-F404-E148-A5FB-A83923632C4A}"/>
              </a:ext>
            </a:extLst>
          </p:cNvPr>
          <p:cNvSpPr/>
          <p:nvPr/>
        </p:nvSpPr>
        <p:spPr>
          <a:xfrm>
            <a:off x="2349171" y="4827772"/>
            <a:ext cx="2409713" cy="14388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PA" sz="2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Casi el 50% </a:t>
            </a:r>
          </a:p>
          <a:p>
            <a:pPr algn="ctr">
              <a:lnSpc>
                <a:spcPct val="150000"/>
              </a:lnSpc>
            </a:pPr>
            <a:r>
              <a:rPr lang="es-PA" sz="2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eventos adversos</a:t>
            </a:r>
          </a:p>
          <a:p>
            <a:pPr algn="ctr">
              <a:lnSpc>
                <a:spcPct val="150000"/>
              </a:lnSpc>
            </a:pPr>
            <a:r>
              <a:rPr lang="es-PA" sz="20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son prevenibles </a:t>
            </a:r>
            <a:endParaRPr lang="es-PA" sz="2000" b="1" dirty="0">
              <a:effectLst/>
              <a:latin typeface="Annai MN" pitchFamily="2" charset="77"/>
              <a:ea typeface="Annai MN" pitchFamily="2" charset="77"/>
              <a:cs typeface="Annai MN" pitchFamily="2" charset="77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042AE79-EC21-F14C-A513-0B91021F343F}"/>
              </a:ext>
            </a:extLst>
          </p:cNvPr>
          <p:cNvSpPr txBox="1"/>
          <p:nvPr/>
        </p:nvSpPr>
        <p:spPr>
          <a:xfrm>
            <a:off x="521633" y="5897295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dirty="0"/>
              <a:t>OMS, 2009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6427357E-FACF-E64E-9E80-4185DE2736E8}"/>
              </a:ext>
            </a:extLst>
          </p:cNvPr>
          <p:cNvSpPr/>
          <p:nvPr/>
        </p:nvSpPr>
        <p:spPr>
          <a:xfrm>
            <a:off x="106218" y="2878283"/>
            <a:ext cx="1634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b="1" i="1" dirty="0"/>
              <a:t>Evento adverso</a:t>
            </a:r>
          </a:p>
          <a:p>
            <a:pPr algn="ctr"/>
            <a:r>
              <a:rPr lang="es-PA" b="1" i="1" dirty="0"/>
              <a:t>mientras recibe atención</a:t>
            </a:r>
            <a:r>
              <a:rPr lang="es-PA" b="1" dirty="0"/>
              <a:t> </a:t>
            </a:r>
            <a:r>
              <a:rPr lang="es-PA" b="1" i="1" dirty="0"/>
              <a:t>hospitalaria</a:t>
            </a:r>
            <a:endParaRPr lang="es-PA" b="1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1855D70E-5305-1645-9D7E-62B2ABE6E9CF}"/>
              </a:ext>
            </a:extLst>
          </p:cNvPr>
          <p:cNvSpPr/>
          <p:nvPr/>
        </p:nvSpPr>
        <p:spPr>
          <a:xfrm>
            <a:off x="5922983" y="2938937"/>
            <a:ext cx="2796255" cy="15696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A" sz="2400" b="1" i="1" dirty="0">
                <a:solidFill>
                  <a:srgbClr val="FF0000"/>
                </a:solidFill>
              </a:rPr>
              <a:t>134 millones de </a:t>
            </a:r>
          </a:p>
          <a:p>
            <a:pPr algn="ctr"/>
            <a:r>
              <a:rPr lang="es-PA" sz="2400" b="1" i="1" u="sng" dirty="0">
                <a:solidFill>
                  <a:srgbClr val="FF0000"/>
                </a:solidFill>
              </a:rPr>
              <a:t>eventos adversos</a:t>
            </a:r>
            <a:r>
              <a:rPr lang="es-PA" sz="2400" b="1" i="1" u="sng" dirty="0"/>
              <a:t> </a:t>
            </a:r>
          </a:p>
          <a:p>
            <a:pPr algn="ctr"/>
            <a:r>
              <a:rPr lang="es-PA" sz="2400" b="1" i="1" dirty="0"/>
              <a:t>por atención </a:t>
            </a:r>
          </a:p>
          <a:p>
            <a:pPr algn="ctr"/>
            <a:r>
              <a:rPr lang="es-PA" sz="2400" b="1" i="1" dirty="0"/>
              <a:t>poco segura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E2CA2182-E481-A64F-B869-1F8211C809C5}"/>
              </a:ext>
            </a:extLst>
          </p:cNvPr>
          <p:cNvSpPr/>
          <p:nvPr/>
        </p:nvSpPr>
        <p:spPr>
          <a:xfrm>
            <a:off x="6076450" y="4679050"/>
            <a:ext cx="2489323" cy="13849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A" sz="2800" b="1" i="1" dirty="0"/>
              <a:t>Contribuyen a 2,6 millones </a:t>
            </a:r>
          </a:p>
          <a:p>
            <a:pPr algn="ctr"/>
            <a:r>
              <a:rPr lang="es-PA" sz="2800" b="1" i="1" dirty="0"/>
              <a:t>de muertes </a:t>
            </a:r>
            <a:endParaRPr lang="es-PA" sz="2800" dirty="0">
              <a:latin typeface="Helvetica" pitchFamily="2" charset="0"/>
            </a:endParaRPr>
          </a:p>
        </p:txBody>
      </p:sp>
      <p:sp>
        <p:nvSpPr>
          <p:cNvPr id="23" name="Llaves 22">
            <a:extLst>
              <a:ext uri="{FF2B5EF4-FFF2-40B4-BE49-F238E27FC236}">
                <a16:creationId xmlns:a16="http://schemas.microsoft.com/office/drawing/2014/main" xmlns="" id="{F8B6601D-0CB2-BC41-8449-80E10ECB3DDC}"/>
              </a:ext>
            </a:extLst>
          </p:cNvPr>
          <p:cNvSpPr/>
          <p:nvPr/>
        </p:nvSpPr>
        <p:spPr>
          <a:xfrm>
            <a:off x="1504346" y="170627"/>
            <a:ext cx="4141694" cy="659443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59BAE660-0239-8142-A4CB-68656D7D6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78" y="167525"/>
            <a:ext cx="2032934" cy="26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5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06FFC69-2834-D247-B2C4-3FF7DFAE5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22" y="167951"/>
            <a:ext cx="6173301" cy="56916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912D74C-DDF8-2548-A834-28D8CDF807DC}"/>
              </a:ext>
            </a:extLst>
          </p:cNvPr>
          <p:cNvSpPr txBox="1"/>
          <p:nvPr/>
        </p:nvSpPr>
        <p:spPr>
          <a:xfrm>
            <a:off x="639256" y="4590662"/>
            <a:ext cx="2103120" cy="14542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PA" sz="12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TODOS </a:t>
            </a:r>
          </a:p>
          <a:p>
            <a:pPr algn="ctr">
              <a:lnSpc>
                <a:spcPct val="150000"/>
              </a:lnSpc>
            </a:pPr>
            <a:r>
              <a:rPr lang="es-PA" sz="12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CONFIRMAN</a:t>
            </a:r>
          </a:p>
          <a:p>
            <a:pPr algn="ctr">
              <a:lnSpc>
                <a:spcPct val="150000"/>
              </a:lnSpc>
            </a:pPr>
            <a:r>
              <a:rPr lang="es-PA" sz="12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QUE ESTÁN DE ACUERDO CON LOS DATOS VERIFICADOS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9538004-5E92-E947-9E92-04CB144E9EAD}"/>
              </a:ext>
            </a:extLst>
          </p:cNvPr>
          <p:cNvSpPr txBox="1"/>
          <p:nvPr/>
        </p:nvSpPr>
        <p:spPr>
          <a:xfrm>
            <a:off x="44306" y="4388441"/>
            <a:ext cx="12041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A" sz="1600" b="1" dirty="0"/>
              <a:t>¿CÓMO </a:t>
            </a:r>
          </a:p>
          <a:p>
            <a:pPr algn="ctr"/>
            <a:r>
              <a:rPr lang="es-PA" sz="1600" b="1" dirty="0"/>
              <a:t>TERMINAR?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14BF617-5180-564E-A67F-D67721A1B95C}"/>
              </a:ext>
            </a:extLst>
          </p:cNvPr>
          <p:cNvSpPr txBox="1"/>
          <p:nvPr/>
        </p:nvSpPr>
        <p:spPr>
          <a:xfrm>
            <a:off x="681936" y="2362644"/>
            <a:ext cx="2017759" cy="145424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PA" sz="12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LA ENFERMERA </a:t>
            </a:r>
          </a:p>
          <a:p>
            <a:pPr algn="ctr">
              <a:lnSpc>
                <a:spcPct val="150000"/>
              </a:lnSpc>
            </a:pPr>
            <a:r>
              <a:rPr lang="es-PA" sz="12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QUIRÚRGICA </a:t>
            </a:r>
          </a:p>
          <a:p>
            <a:pPr algn="ctr">
              <a:lnSpc>
                <a:spcPct val="150000"/>
              </a:lnSpc>
            </a:pPr>
            <a:r>
              <a:rPr lang="es-PA" sz="12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SOLICITA EL PERMISO</a:t>
            </a:r>
          </a:p>
          <a:p>
            <a:pPr algn="ctr">
              <a:lnSpc>
                <a:spcPct val="150000"/>
              </a:lnSpc>
            </a:pPr>
            <a:r>
              <a:rPr lang="es-PA" sz="12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AL CIRUJANO PRINCIPAL PARA INICIAR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DD8B80A-53DD-A844-B171-BD63E060FC47}"/>
              </a:ext>
            </a:extLst>
          </p:cNvPr>
          <p:cNvSpPr txBox="1"/>
          <p:nvPr/>
        </p:nvSpPr>
        <p:spPr>
          <a:xfrm>
            <a:off x="107814" y="1974575"/>
            <a:ext cx="9268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1600" b="1" dirty="0"/>
              <a:t>¿CÓMO </a:t>
            </a:r>
          </a:p>
          <a:p>
            <a:r>
              <a:rPr lang="es-PA" sz="1600" b="1" dirty="0"/>
              <a:t>INICIAR?</a:t>
            </a:r>
          </a:p>
        </p:txBody>
      </p:sp>
    </p:spTree>
    <p:extLst>
      <p:ext uri="{BB962C8B-B14F-4D97-AF65-F5344CB8AC3E}">
        <p14:creationId xmlns:p14="http://schemas.microsoft.com/office/powerpoint/2010/main" val="1684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845" y="198751"/>
            <a:ext cx="5878286" cy="566359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>
                <a:latin typeface="+mn-lt"/>
              </a:rPr>
              <a:t>VERIFICACIÓN POSTOPERATORIA</a:t>
            </a:r>
            <a:endParaRPr lang="es-PA" sz="3200" b="1" u="sng" dirty="0"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BE9FE92-D442-BF4E-A5E2-0A323E5E9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33" y="765110"/>
            <a:ext cx="5845629" cy="533764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85CE5C4-75B4-1047-8CEE-F015AC2A3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88" y="3721101"/>
            <a:ext cx="4339440" cy="15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764105E-5461-AD44-B25E-EE312CD4658B}"/>
              </a:ext>
            </a:extLst>
          </p:cNvPr>
          <p:cNvSpPr txBox="1"/>
          <p:nvPr/>
        </p:nvSpPr>
        <p:spPr>
          <a:xfrm>
            <a:off x="1828800" y="149290"/>
            <a:ext cx="2878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A" sz="2800" b="1" u="sng" dirty="0"/>
              <a:t>VERIFICACIÓN </a:t>
            </a:r>
          </a:p>
          <a:p>
            <a:pPr algn="ctr"/>
            <a:r>
              <a:rPr lang="es-PA" sz="2800" b="1" u="sng" dirty="0"/>
              <a:t>POSTOPERATORIA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CBFC65E-D932-F847-A282-2475BBF8FA75}"/>
              </a:ext>
            </a:extLst>
          </p:cNvPr>
          <p:cNvSpPr txBox="1"/>
          <p:nvPr/>
        </p:nvSpPr>
        <p:spPr>
          <a:xfrm>
            <a:off x="1694585" y="1294591"/>
            <a:ext cx="2623415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2400" b="1" dirty="0"/>
              <a:t>¿COMIENZA?</a:t>
            </a:r>
          </a:p>
          <a:p>
            <a:pPr algn="ctr"/>
            <a:r>
              <a:rPr lang="es-PA" sz="2000" b="1" dirty="0"/>
              <a:t>CON EL INICIO DEL CIERRE DE LA HERIDA</a:t>
            </a:r>
            <a:endParaRPr lang="es-PA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3AEEDAD-07AD-8D4C-8C82-F767BC384DE1}"/>
              </a:ext>
            </a:extLst>
          </p:cNvPr>
          <p:cNvSpPr txBox="1"/>
          <p:nvPr/>
        </p:nvSpPr>
        <p:spPr>
          <a:xfrm>
            <a:off x="6207760" y="4536446"/>
            <a:ext cx="280991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2400" b="1" dirty="0"/>
              <a:t>¿CULMINA?</a:t>
            </a:r>
          </a:p>
          <a:p>
            <a:pPr algn="ctr"/>
            <a:r>
              <a:rPr lang="es-PA" sz="2000" b="1" dirty="0"/>
              <a:t>LA SALIDA DEL PACIENTE DE QUIRÓFANO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F2625B5-DCEA-5D40-BFB4-1812C8CABE5D}"/>
              </a:ext>
            </a:extLst>
          </p:cNvPr>
          <p:cNvSpPr/>
          <p:nvPr/>
        </p:nvSpPr>
        <p:spPr>
          <a:xfrm>
            <a:off x="4956741" y="173627"/>
            <a:ext cx="406093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A" sz="2800" b="1" u="sng" dirty="0">
                <a:solidFill>
                  <a:srgbClr val="FF0000"/>
                </a:solidFill>
              </a:rPr>
              <a:t>ANTES DE LA SALIDA </a:t>
            </a:r>
            <a:r>
              <a:rPr lang="es-PA" sz="2800" b="1" dirty="0">
                <a:solidFill>
                  <a:srgbClr val="FF0000"/>
                </a:solidFill>
              </a:rPr>
              <a:t>DEL PACIENTE DE QUIRÓFANO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5564CEB-C256-3F42-AC01-5099A8832221}"/>
              </a:ext>
            </a:extLst>
          </p:cNvPr>
          <p:cNvSpPr txBox="1"/>
          <p:nvPr/>
        </p:nvSpPr>
        <p:spPr>
          <a:xfrm>
            <a:off x="5604060" y="1914339"/>
            <a:ext cx="300736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800" b="1" dirty="0"/>
              <a:t>REQUISITO </a:t>
            </a:r>
          </a:p>
          <a:p>
            <a:pPr algn="ctr"/>
            <a:r>
              <a:rPr lang="es-PA" sz="4800" b="1" dirty="0"/>
              <a:t>Nº 1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27EB3F8F-953F-434B-9941-F3C2BB26DE80}"/>
              </a:ext>
            </a:extLst>
          </p:cNvPr>
          <p:cNvGrpSpPr/>
          <p:nvPr/>
        </p:nvGrpSpPr>
        <p:grpSpPr>
          <a:xfrm>
            <a:off x="227549" y="2990913"/>
            <a:ext cx="5228911" cy="3664711"/>
            <a:chOff x="227549" y="2990913"/>
            <a:chExt cx="5228911" cy="3664711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0DE82004-C744-C042-8D2D-99BF7BBB4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3" r="22671"/>
            <a:stretch/>
          </p:blipFill>
          <p:spPr>
            <a:xfrm>
              <a:off x="2854419" y="2990913"/>
              <a:ext cx="2602041" cy="3664711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346FE28F-0C9A-EB40-A43C-69836EF1A4C8}"/>
                </a:ext>
              </a:extLst>
            </p:cNvPr>
            <p:cNvSpPr/>
            <p:nvPr/>
          </p:nvSpPr>
          <p:spPr>
            <a:xfrm>
              <a:off x="227549" y="3010352"/>
              <a:ext cx="2553070" cy="1200329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PA" sz="2400" b="1" dirty="0"/>
                <a:t>REALIZAR </a:t>
              </a:r>
            </a:p>
            <a:p>
              <a:pPr algn="ctr"/>
              <a:r>
                <a:rPr lang="es-PA" sz="2400" b="1" dirty="0"/>
                <a:t>CONFIRMACIONES</a:t>
              </a:r>
            </a:p>
            <a:p>
              <a:pPr algn="ctr"/>
              <a:r>
                <a:rPr lang="es-PA" sz="2400" b="1" dirty="0"/>
                <a:t>VERBALMENTE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1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2EABE04-2529-E74D-A05E-68BFC4D1FC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/>
          <a:stretch/>
        </p:blipFill>
        <p:spPr>
          <a:xfrm>
            <a:off x="130628" y="3034880"/>
            <a:ext cx="2286997" cy="199251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141447D-764F-AE47-92C9-33D644268EFC}"/>
              </a:ext>
            </a:extLst>
          </p:cNvPr>
          <p:cNvSpPr txBox="1"/>
          <p:nvPr/>
        </p:nvSpPr>
        <p:spPr>
          <a:xfrm>
            <a:off x="227602" y="5151376"/>
            <a:ext cx="2190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b="1" dirty="0"/>
              <a:t>VOZ ALTA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A1DA892-062F-D741-BBCB-9CE597E2F717}"/>
              </a:ext>
            </a:extLst>
          </p:cNvPr>
          <p:cNvSpPr txBox="1"/>
          <p:nvPr/>
        </p:nvSpPr>
        <p:spPr>
          <a:xfrm>
            <a:off x="164275" y="2025770"/>
            <a:ext cx="229989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2400" b="1" dirty="0"/>
              <a:t>¿CÓMO</a:t>
            </a:r>
          </a:p>
          <a:p>
            <a:pPr algn="ctr"/>
            <a:r>
              <a:rPr lang="es-PA" sz="2400" b="1" dirty="0"/>
              <a:t> SE CONFIRMA?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B5EAD3E-6236-6243-B5ED-2F918E3604EF}"/>
              </a:ext>
            </a:extLst>
          </p:cNvPr>
          <p:cNvSpPr txBox="1"/>
          <p:nvPr/>
        </p:nvSpPr>
        <p:spPr>
          <a:xfrm>
            <a:off x="3159386" y="2025769"/>
            <a:ext cx="2170247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3200" b="1" dirty="0"/>
              <a:t>¿CON QUIÉNES?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0F5D03F-C294-5A42-8B88-E4740D0C5FB6}"/>
              </a:ext>
            </a:extLst>
          </p:cNvPr>
          <p:cNvSpPr txBox="1"/>
          <p:nvPr/>
        </p:nvSpPr>
        <p:spPr>
          <a:xfrm>
            <a:off x="2503645" y="3454833"/>
            <a:ext cx="3563326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*CIRUJANO*</a:t>
            </a:r>
          </a:p>
          <a:p>
            <a:pPr algn="ctr"/>
            <a:endParaRPr lang="es-PA" sz="2800" b="1" dirty="0">
              <a:latin typeface="Annai MN" pitchFamily="2" charset="77"/>
              <a:ea typeface="Annai MN" pitchFamily="2" charset="77"/>
              <a:cs typeface="Annai MN" pitchFamily="2" charset="77"/>
            </a:endParaRPr>
          </a:p>
          <a:p>
            <a:pPr algn="ctr"/>
            <a:r>
              <a:rPr lang="es-PA" sz="28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*ANESTESIÓLOGO*</a:t>
            </a:r>
          </a:p>
        </p:txBody>
      </p:sp>
      <p:sp>
        <p:nvSpPr>
          <p:cNvPr id="16" name="Flecha derecha 15">
            <a:extLst>
              <a:ext uri="{FF2B5EF4-FFF2-40B4-BE49-F238E27FC236}">
                <a16:creationId xmlns:a16="http://schemas.microsoft.com/office/drawing/2014/main" xmlns="" id="{8BD80CED-419D-CB4F-AF49-0CBD24BBE966}"/>
              </a:ext>
            </a:extLst>
          </p:cNvPr>
          <p:cNvSpPr/>
          <p:nvPr/>
        </p:nvSpPr>
        <p:spPr>
          <a:xfrm>
            <a:off x="2514598" y="2495397"/>
            <a:ext cx="594362" cy="183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440C99D-D852-0448-94C7-CC96F7CC7AE3}"/>
              </a:ext>
            </a:extLst>
          </p:cNvPr>
          <p:cNvSpPr txBox="1"/>
          <p:nvPr/>
        </p:nvSpPr>
        <p:spPr>
          <a:xfrm>
            <a:off x="5851742" y="1533328"/>
            <a:ext cx="3145503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000" b="1" dirty="0"/>
              <a:t>¿QUÉ SE CONFIRMA?</a:t>
            </a:r>
          </a:p>
        </p:txBody>
      </p:sp>
      <p:sp>
        <p:nvSpPr>
          <p:cNvPr id="18" name="Flecha a la derecha con muesca 17">
            <a:extLst>
              <a:ext uri="{FF2B5EF4-FFF2-40B4-BE49-F238E27FC236}">
                <a16:creationId xmlns:a16="http://schemas.microsoft.com/office/drawing/2014/main" xmlns="" id="{6BEA2196-4918-1446-AC81-0EF2B857DA98}"/>
              </a:ext>
            </a:extLst>
          </p:cNvPr>
          <p:cNvSpPr/>
          <p:nvPr/>
        </p:nvSpPr>
        <p:spPr>
          <a:xfrm>
            <a:off x="7127310" y="2856767"/>
            <a:ext cx="1724585" cy="9309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EB166B7F-5422-9A4F-9737-00FE762143F3}"/>
              </a:ext>
            </a:extLst>
          </p:cNvPr>
          <p:cNvSpPr txBox="1"/>
          <p:nvPr/>
        </p:nvSpPr>
        <p:spPr>
          <a:xfrm>
            <a:off x="1992084" y="382443"/>
            <a:ext cx="5738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b="1" dirty="0"/>
              <a:t>ENFERMERA QUIRÚRGICA</a:t>
            </a:r>
          </a:p>
        </p:txBody>
      </p:sp>
    </p:spTree>
    <p:extLst>
      <p:ext uri="{BB962C8B-B14F-4D97-AF65-F5344CB8AC3E}">
        <p14:creationId xmlns:p14="http://schemas.microsoft.com/office/powerpoint/2010/main" val="9751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440C99D-D852-0448-94C7-CC96F7CC7AE3}"/>
              </a:ext>
            </a:extLst>
          </p:cNvPr>
          <p:cNvSpPr txBox="1"/>
          <p:nvPr/>
        </p:nvSpPr>
        <p:spPr>
          <a:xfrm>
            <a:off x="1682842" y="275432"/>
            <a:ext cx="496388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000" b="1" dirty="0"/>
              <a:t>¿QUÉ SE CONFIRMA?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8BAB5B7-7928-3D4F-B4FA-4C3AE5C89465}"/>
              </a:ext>
            </a:extLst>
          </p:cNvPr>
          <p:cNvSpPr txBox="1"/>
          <p:nvPr/>
        </p:nvSpPr>
        <p:spPr>
          <a:xfrm>
            <a:off x="168006" y="2588771"/>
            <a:ext cx="272715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A" sz="3600" b="1" dirty="0">
                <a:ea typeface="Annai MN" pitchFamily="2" charset="77"/>
                <a:cs typeface="Annai MN" pitchFamily="2" charset="77"/>
              </a:rPr>
              <a:t>1. RECUENTO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4178AFC2-FA14-D842-BE41-7F6B542B2F2F}"/>
              </a:ext>
            </a:extLst>
          </p:cNvPr>
          <p:cNvSpPr/>
          <p:nvPr/>
        </p:nvSpPr>
        <p:spPr>
          <a:xfrm>
            <a:off x="6545176" y="2169463"/>
            <a:ext cx="2435785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A" sz="3200" b="1" dirty="0">
                <a:ea typeface="Annai MN" pitchFamily="2" charset="77"/>
                <a:cs typeface="Annai MN" pitchFamily="2" charset="77"/>
              </a:rPr>
              <a:t>COMPLETA</a:t>
            </a:r>
          </a:p>
          <a:p>
            <a:pPr algn="ctr"/>
            <a:r>
              <a:rPr lang="es-PA" sz="3200" b="1" dirty="0">
                <a:ea typeface="Annai MN" pitchFamily="2" charset="77"/>
                <a:cs typeface="Annai MN" pitchFamily="2" charset="77"/>
              </a:rPr>
              <a:t>O </a:t>
            </a:r>
          </a:p>
          <a:p>
            <a:pPr algn="ctr"/>
            <a:r>
              <a:rPr lang="es-PA" sz="3200" b="1" dirty="0">
                <a:ea typeface="Annai MN" pitchFamily="2" charset="77"/>
                <a:cs typeface="Annai MN" pitchFamily="2" charset="77"/>
              </a:rPr>
              <a:t>INCOMPLETA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CFE376F1-14A9-8E4E-AA80-B3569DC016CB}"/>
              </a:ext>
            </a:extLst>
          </p:cNvPr>
          <p:cNvGrpSpPr/>
          <p:nvPr/>
        </p:nvGrpSpPr>
        <p:grpSpPr>
          <a:xfrm>
            <a:off x="2978978" y="1275015"/>
            <a:ext cx="2371614" cy="3358555"/>
            <a:chOff x="2291426" y="1219688"/>
            <a:chExt cx="1392579" cy="229928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3AB49DDC-8B32-F94F-870E-6137E5828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4" t="20296" b="16786"/>
            <a:stretch/>
          </p:blipFill>
          <p:spPr>
            <a:xfrm>
              <a:off x="2291426" y="1219688"/>
              <a:ext cx="1392579" cy="105364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xmlns="" id="{14084710-B0BC-F64D-B68F-8BFD912DD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426" y="2282532"/>
              <a:ext cx="1392579" cy="123643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  <p:sp>
        <p:nvSpPr>
          <p:cNvPr id="2" name="Flecha derecha 1">
            <a:extLst>
              <a:ext uri="{FF2B5EF4-FFF2-40B4-BE49-F238E27FC236}">
                <a16:creationId xmlns:a16="http://schemas.microsoft.com/office/drawing/2014/main" xmlns="" id="{0FC29C5D-771A-CD49-AA07-256F23328661}"/>
              </a:ext>
            </a:extLst>
          </p:cNvPr>
          <p:cNvSpPr/>
          <p:nvPr/>
        </p:nvSpPr>
        <p:spPr>
          <a:xfrm>
            <a:off x="5266778" y="2138220"/>
            <a:ext cx="1074057" cy="612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0B3DFDA-EE0A-D84D-ADDC-48E10B0CC44B}"/>
              </a:ext>
            </a:extLst>
          </p:cNvPr>
          <p:cNvSpPr txBox="1"/>
          <p:nvPr/>
        </p:nvSpPr>
        <p:spPr>
          <a:xfrm>
            <a:off x="2063921" y="4837021"/>
            <a:ext cx="4201728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8000" b="1" dirty="0"/>
              <a:t>VOZ ALTA</a:t>
            </a:r>
          </a:p>
        </p:txBody>
      </p:sp>
    </p:spTree>
    <p:extLst>
      <p:ext uri="{BB962C8B-B14F-4D97-AF65-F5344CB8AC3E}">
        <p14:creationId xmlns:p14="http://schemas.microsoft.com/office/powerpoint/2010/main" val="221722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440C99D-D852-0448-94C7-CC96F7CC7AE3}"/>
              </a:ext>
            </a:extLst>
          </p:cNvPr>
          <p:cNvSpPr txBox="1"/>
          <p:nvPr/>
        </p:nvSpPr>
        <p:spPr>
          <a:xfrm>
            <a:off x="5422304" y="1230009"/>
            <a:ext cx="3454399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000" b="1" dirty="0"/>
              <a:t>¿QUÉ </a:t>
            </a:r>
          </a:p>
          <a:p>
            <a:pPr algn="ctr"/>
            <a:r>
              <a:rPr lang="es-PA" sz="4000" b="1" dirty="0"/>
              <a:t>SE CONFIRMA?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2C62562-677C-F745-927F-6977ED2C99D6}"/>
              </a:ext>
            </a:extLst>
          </p:cNvPr>
          <p:cNvSpPr txBox="1"/>
          <p:nvPr/>
        </p:nvSpPr>
        <p:spPr>
          <a:xfrm>
            <a:off x="1028075" y="2003421"/>
            <a:ext cx="3386705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ea typeface="Annai MN" pitchFamily="2" charset="77"/>
                <a:cs typeface="Annai MN" pitchFamily="2" charset="77"/>
              </a:rPr>
              <a:t>2. PROCEDIMIENTO </a:t>
            </a:r>
          </a:p>
          <a:p>
            <a:pPr algn="ctr"/>
            <a:r>
              <a:rPr lang="es-PA" sz="2800" b="1" dirty="0">
                <a:ea typeface="Annai MN" pitchFamily="2" charset="77"/>
                <a:cs typeface="Annai MN" pitchFamily="2" charset="77"/>
              </a:rPr>
              <a:t>REALIZADO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5CCF3B4-20D4-EF4D-9168-BB7BBC8D8808}"/>
              </a:ext>
            </a:extLst>
          </p:cNvPr>
          <p:cNvSpPr/>
          <p:nvPr/>
        </p:nvSpPr>
        <p:spPr>
          <a:xfrm>
            <a:off x="6067094" y="3660891"/>
            <a:ext cx="278336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A" sz="24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MÉDICO DEL PROCEDIMIENTO</a:t>
            </a:r>
          </a:p>
          <a:p>
            <a:pPr algn="ctr"/>
            <a:r>
              <a:rPr lang="es-PA" sz="24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O </a:t>
            </a:r>
          </a:p>
          <a:p>
            <a:pPr algn="ctr"/>
            <a:r>
              <a:rPr lang="es-PA" sz="24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CIRUJANO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DC37F2BC-5B19-4A4E-8216-690DFBF4589B}"/>
              </a:ext>
            </a:extLst>
          </p:cNvPr>
          <p:cNvSpPr txBox="1"/>
          <p:nvPr/>
        </p:nvSpPr>
        <p:spPr>
          <a:xfrm>
            <a:off x="370111" y="3534072"/>
            <a:ext cx="4044669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ea typeface="Annai MN" pitchFamily="2" charset="77"/>
                <a:cs typeface="Annai MN" pitchFamily="2" charset="77"/>
              </a:rPr>
              <a:t>3. LUGAR DONDE TRASLADARLO/</a:t>
            </a:r>
          </a:p>
          <a:p>
            <a:pPr algn="ctr"/>
            <a:r>
              <a:rPr lang="es-PA" sz="2800" b="1" dirty="0">
                <a:ea typeface="Annai MN" pitchFamily="2" charset="77"/>
                <a:cs typeface="Annai MN" pitchFamily="2" charset="77"/>
              </a:rPr>
              <a:t>PLANES, TRATAMIENTOS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EA2B85E0-98DB-514C-9795-08EFE89294DE}"/>
              </a:ext>
            </a:extLst>
          </p:cNvPr>
          <p:cNvSpPr txBox="1"/>
          <p:nvPr/>
        </p:nvSpPr>
        <p:spPr>
          <a:xfrm>
            <a:off x="1078874" y="5230551"/>
            <a:ext cx="3646469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ea typeface="Annai MN" pitchFamily="2" charset="77"/>
                <a:cs typeface="Annai MN" pitchFamily="2" charset="77"/>
              </a:rPr>
              <a:t>4. TOMA BIOPSIAS </a:t>
            </a:r>
          </a:p>
          <a:p>
            <a:pPr algn="ctr"/>
            <a:r>
              <a:rPr lang="es-PA" sz="2800" b="1" dirty="0">
                <a:ea typeface="Annai MN" pitchFamily="2" charset="77"/>
                <a:cs typeface="Annai MN" pitchFamily="2" charset="77"/>
              </a:rPr>
              <a:t>(LEER LAS ETIQUETAS)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0B3DFDA-EE0A-D84D-ADDC-48E10B0CC44B}"/>
              </a:ext>
            </a:extLst>
          </p:cNvPr>
          <p:cNvSpPr txBox="1"/>
          <p:nvPr/>
        </p:nvSpPr>
        <p:spPr>
          <a:xfrm>
            <a:off x="1487873" y="78508"/>
            <a:ext cx="4201728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8000" b="1" dirty="0"/>
              <a:t>VOZ ALTA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xmlns="" id="{BE894030-F55E-1647-89DF-7F2DC342B5DD}"/>
              </a:ext>
            </a:extLst>
          </p:cNvPr>
          <p:cNvCxnSpPr/>
          <p:nvPr/>
        </p:nvCxnSpPr>
        <p:spPr>
          <a:xfrm>
            <a:off x="4414780" y="2480474"/>
            <a:ext cx="2015049" cy="12653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3E7F954E-5076-484D-A4A2-D7121A6A10EC}"/>
              </a:ext>
            </a:extLst>
          </p:cNvPr>
          <p:cNvCxnSpPr>
            <a:cxnSpLocks/>
          </p:cNvCxnSpPr>
          <p:nvPr/>
        </p:nvCxnSpPr>
        <p:spPr>
          <a:xfrm>
            <a:off x="4414780" y="4222861"/>
            <a:ext cx="16957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xmlns="" id="{F2D5B83F-AA7D-D945-AC67-85FE6286F818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4725343" y="5109029"/>
            <a:ext cx="1341751" cy="59857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9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440C99D-D852-0448-94C7-CC96F7CC7AE3}"/>
              </a:ext>
            </a:extLst>
          </p:cNvPr>
          <p:cNvSpPr txBox="1"/>
          <p:nvPr/>
        </p:nvSpPr>
        <p:spPr>
          <a:xfrm>
            <a:off x="2275959" y="1581019"/>
            <a:ext cx="549414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000" b="1" dirty="0"/>
              <a:t>¿QUÉ SE CONFIRMA?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8BAB5B7-7928-3D4F-B4FA-4C3AE5C89465}"/>
              </a:ext>
            </a:extLst>
          </p:cNvPr>
          <p:cNvSpPr txBox="1"/>
          <p:nvPr/>
        </p:nvSpPr>
        <p:spPr>
          <a:xfrm>
            <a:off x="5560415" y="4311757"/>
            <a:ext cx="305231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A" sz="3200" b="1" dirty="0">
                <a:ea typeface="Annai MN" pitchFamily="2" charset="77"/>
                <a:cs typeface="Annai MN" pitchFamily="2" charset="77"/>
              </a:rPr>
              <a:t>ANESTESIÓLOGO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4178AFC2-FA14-D842-BE41-7F6B542B2F2F}"/>
              </a:ext>
            </a:extLst>
          </p:cNvPr>
          <p:cNvSpPr/>
          <p:nvPr/>
        </p:nvSpPr>
        <p:spPr>
          <a:xfrm>
            <a:off x="600423" y="2950149"/>
            <a:ext cx="3861008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A" sz="3200" b="1" dirty="0">
                <a:ea typeface="Annai MN" pitchFamily="2" charset="77"/>
                <a:cs typeface="Annai MN" pitchFamily="2" charset="77"/>
              </a:rPr>
              <a:t>5. NECESIDADES ESPECIALES PARA SU TRASLADO INDICADAS POR:</a:t>
            </a:r>
          </a:p>
        </p:txBody>
      </p:sp>
      <p:sp>
        <p:nvSpPr>
          <p:cNvPr id="2" name="Flecha derecha 1">
            <a:extLst>
              <a:ext uri="{FF2B5EF4-FFF2-40B4-BE49-F238E27FC236}">
                <a16:creationId xmlns:a16="http://schemas.microsoft.com/office/drawing/2014/main" xmlns="" id="{0FC29C5D-771A-CD49-AA07-256F23328661}"/>
              </a:ext>
            </a:extLst>
          </p:cNvPr>
          <p:cNvSpPr/>
          <p:nvPr/>
        </p:nvSpPr>
        <p:spPr>
          <a:xfrm rot="20175760">
            <a:off x="4491903" y="3402984"/>
            <a:ext cx="1074057" cy="336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4FFDC5A-7B9B-CF4B-9B6F-135CBF80FE4F}"/>
              </a:ext>
            </a:extLst>
          </p:cNvPr>
          <p:cNvSpPr txBox="1"/>
          <p:nvPr/>
        </p:nvSpPr>
        <p:spPr>
          <a:xfrm>
            <a:off x="5543360" y="2782640"/>
            <a:ext cx="192770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A" sz="3200" b="1" dirty="0">
                <a:ea typeface="Annai MN" pitchFamily="2" charset="77"/>
                <a:cs typeface="Annai MN" pitchFamily="2" charset="77"/>
              </a:rPr>
              <a:t>CIRUJANO</a:t>
            </a:r>
          </a:p>
        </p:txBody>
      </p:sp>
      <p:sp>
        <p:nvSpPr>
          <p:cNvPr id="13" name="Flecha derecha 12">
            <a:extLst>
              <a:ext uri="{FF2B5EF4-FFF2-40B4-BE49-F238E27FC236}">
                <a16:creationId xmlns:a16="http://schemas.microsoft.com/office/drawing/2014/main" xmlns="" id="{F0613724-18D5-D74F-90CD-19E80FA1901A}"/>
              </a:ext>
            </a:extLst>
          </p:cNvPr>
          <p:cNvSpPr/>
          <p:nvPr/>
        </p:nvSpPr>
        <p:spPr>
          <a:xfrm rot="1272987">
            <a:off x="4486004" y="4084249"/>
            <a:ext cx="1074057" cy="336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3B4A6E2-1BEC-F642-A893-E4BEF49F90FB}"/>
              </a:ext>
            </a:extLst>
          </p:cNvPr>
          <p:cNvSpPr txBox="1"/>
          <p:nvPr/>
        </p:nvSpPr>
        <p:spPr>
          <a:xfrm>
            <a:off x="2761869" y="92651"/>
            <a:ext cx="4201728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8000" b="1" dirty="0"/>
              <a:t>VOZ ALTA</a:t>
            </a:r>
          </a:p>
        </p:txBody>
      </p:sp>
    </p:spTree>
    <p:extLst>
      <p:ext uri="{BB962C8B-B14F-4D97-AF65-F5344CB8AC3E}">
        <p14:creationId xmlns:p14="http://schemas.microsoft.com/office/powerpoint/2010/main" val="152343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48777C1-6399-4448-A9D8-6D785993090A}"/>
              </a:ext>
            </a:extLst>
          </p:cNvPr>
          <p:cNvSpPr txBox="1"/>
          <p:nvPr/>
        </p:nvSpPr>
        <p:spPr>
          <a:xfrm>
            <a:off x="261256" y="2691698"/>
            <a:ext cx="357051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4800" b="1" dirty="0"/>
              <a:t>¿REPORTES?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AB7395D-3D1B-BC4C-AF81-9257127272CC}"/>
              </a:ext>
            </a:extLst>
          </p:cNvPr>
          <p:cNvSpPr txBox="1"/>
          <p:nvPr/>
        </p:nvSpPr>
        <p:spPr>
          <a:xfrm>
            <a:off x="3098401" y="3715658"/>
            <a:ext cx="5580234" cy="1964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2800" b="1" dirty="0"/>
              <a:t>REPORTES DEL </a:t>
            </a:r>
            <a:r>
              <a:rPr lang="es-PA" sz="2800" b="1" dirty="0">
                <a:sym typeface="Wingdings" pitchFamily="2" charset="2"/>
              </a:rPr>
              <a:t>INSTRUMENTAL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2800" b="1" dirty="0">
                <a:sym typeface="Wingdings" pitchFamily="2" charset="2"/>
              </a:rPr>
              <a:t>REPORTES DE LOS EQUIPOS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2800" b="1" dirty="0">
                <a:sym typeface="Wingdings" pitchFamily="2" charset="2"/>
              </a:rPr>
              <a:t>REPORTES AL PACIENTE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E6C7C67-FBFE-9D4B-975F-329A01622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6" y="217973"/>
            <a:ext cx="4165601" cy="330472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E00937E-F64F-6E4D-8CD7-C7190710E01C}"/>
              </a:ext>
            </a:extLst>
          </p:cNvPr>
          <p:cNvSpPr txBox="1"/>
          <p:nvPr/>
        </p:nvSpPr>
        <p:spPr>
          <a:xfrm>
            <a:off x="1509484" y="217973"/>
            <a:ext cx="2896947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5400" b="1" dirty="0"/>
              <a:t>VOZ ALTA</a:t>
            </a:r>
          </a:p>
        </p:txBody>
      </p:sp>
    </p:spTree>
    <p:extLst>
      <p:ext uri="{BB962C8B-B14F-4D97-AF65-F5344CB8AC3E}">
        <p14:creationId xmlns:p14="http://schemas.microsoft.com/office/powerpoint/2010/main" val="151629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521D60-93F5-7143-9E9F-63BA49FB8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63" y="451821"/>
            <a:ext cx="7508837" cy="555094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66929D1-586C-214C-A267-20A595521C3C}"/>
              </a:ext>
            </a:extLst>
          </p:cNvPr>
          <p:cNvSpPr txBox="1"/>
          <p:nvPr/>
        </p:nvSpPr>
        <p:spPr>
          <a:xfrm>
            <a:off x="2506531" y="4572001"/>
            <a:ext cx="558960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3600" b="1" dirty="0"/>
              <a:t>COMPLETADA Y FINALIZADA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9E84C47-5235-C345-B6DB-F88248F3BF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r="8348"/>
          <a:stretch/>
        </p:blipFill>
        <p:spPr>
          <a:xfrm>
            <a:off x="5978770" y="3116866"/>
            <a:ext cx="1536680" cy="134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97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xmlns="" id="{9BCAA296-6D9F-624A-A699-7DE5C9924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2459" y="1206357"/>
            <a:ext cx="7107044" cy="4892268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31F648E-F119-134B-9E4D-D0005976A11C}"/>
              </a:ext>
            </a:extLst>
          </p:cNvPr>
          <p:cNvSpPr txBox="1"/>
          <p:nvPr/>
        </p:nvSpPr>
        <p:spPr>
          <a:xfrm>
            <a:off x="1545021" y="252249"/>
            <a:ext cx="7094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/>
              <a:t>“ACUDIR A UN HOSPITAL</a:t>
            </a:r>
          </a:p>
          <a:p>
            <a:pPr algn="ctr"/>
            <a:r>
              <a:rPr lang="es-PA" sz="2400" b="1" dirty="0"/>
              <a:t> ES MÁS RIESGOSO QUE VOLAR EN AVIÓN”. </a:t>
            </a:r>
            <a:r>
              <a:rPr lang="es-PA" sz="1400" b="1" dirty="0"/>
              <a:t>OMS</a:t>
            </a:r>
            <a:endParaRPr lang="es-PA" sz="2400" b="1" dirty="0"/>
          </a:p>
        </p:txBody>
      </p:sp>
    </p:spTree>
    <p:extLst>
      <p:ext uri="{BB962C8B-B14F-4D97-AF65-F5344CB8AC3E}">
        <p14:creationId xmlns:p14="http://schemas.microsoft.com/office/powerpoint/2010/main" val="64341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E658310-5C52-4040-93FA-A32274136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63" y="1290917"/>
            <a:ext cx="7061490" cy="497527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1A5E7E3-375A-944D-8C3C-5E950B01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663" y="276524"/>
            <a:ext cx="7061490" cy="906818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PA" sz="2000" b="1" dirty="0">
                <a:latin typeface="+mn-lt"/>
              </a:rPr>
              <a:t>NORMA PARA LA SEGURIDAD DE LAS CIRUGÍAS </a:t>
            </a:r>
            <a:br>
              <a:rPr lang="es-PA" sz="2000" b="1" dirty="0">
                <a:latin typeface="+mn-lt"/>
              </a:rPr>
            </a:br>
            <a:r>
              <a:rPr lang="es-PA" sz="2000" b="1" dirty="0">
                <a:latin typeface="+mn-lt"/>
              </a:rPr>
              <a:t>Y PROCEDIMIENTOS INVASIVOS</a:t>
            </a:r>
            <a:br>
              <a:rPr lang="es-PA" sz="2000" b="1" dirty="0">
                <a:latin typeface="+mn-lt"/>
              </a:rPr>
            </a:br>
            <a:r>
              <a:rPr lang="es-PA" sz="2000" b="1" dirty="0">
                <a:latin typeface="+mn-lt"/>
              </a:rPr>
              <a:t>CAJA DE SEGURO SOCIAL DE PANAMÁ</a:t>
            </a:r>
            <a:endParaRPr lang="es-PA" sz="3600" b="1" u="sng" dirty="0">
              <a:latin typeface="+mn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FFA2EB6A-0D89-0F49-BAED-150B30DB8414}"/>
              </a:ext>
            </a:extLst>
          </p:cNvPr>
          <p:cNvSpPr/>
          <p:nvPr/>
        </p:nvSpPr>
        <p:spPr>
          <a:xfrm>
            <a:off x="5981251" y="1290917"/>
            <a:ext cx="2611901" cy="49752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772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8FB59D4-CABD-A646-B1B9-A570AA92F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2002220"/>
            <a:ext cx="8741714" cy="407033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1CFF17A-81A2-5C43-9381-5F997A921937}"/>
              </a:ext>
            </a:extLst>
          </p:cNvPr>
          <p:cNvSpPr txBox="1"/>
          <p:nvPr/>
        </p:nvSpPr>
        <p:spPr>
          <a:xfrm>
            <a:off x="2074985" y="726831"/>
            <a:ext cx="5710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600" b="1" dirty="0"/>
              <a:t>CAMBIEMOS EL PARADIGMA</a:t>
            </a:r>
          </a:p>
        </p:txBody>
      </p:sp>
    </p:spTree>
    <p:extLst>
      <p:ext uri="{BB962C8B-B14F-4D97-AF65-F5344CB8AC3E}">
        <p14:creationId xmlns:p14="http://schemas.microsoft.com/office/powerpoint/2010/main" val="26003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4E4C72-A38E-ED49-8F2C-31E61A84349B}"/>
              </a:ext>
            </a:extLst>
          </p:cNvPr>
          <p:cNvSpPr txBox="1"/>
          <p:nvPr/>
        </p:nvSpPr>
        <p:spPr>
          <a:xfrm>
            <a:off x="1737360" y="335280"/>
            <a:ext cx="2875280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/>
              <a:t>PAUSA </a:t>
            </a:r>
          </a:p>
          <a:p>
            <a:pPr algn="ctr"/>
            <a:r>
              <a:rPr lang="es-PA" sz="3200" b="1" dirty="0"/>
              <a:t>DE SEGURIDAD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675F318-B9AE-6042-ADBC-608C5F3E4DCB}"/>
              </a:ext>
            </a:extLst>
          </p:cNvPr>
          <p:cNvSpPr txBox="1"/>
          <p:nvPr/>
        </p:nvSpPr>
        <p:spPr>
          <a:xfrm>
            <a:off x="5659120" y="335280"/>
            <a:ext cx="2875280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/>
              <a:t>TIEMPO FUERA </a:t>
            </a:r>
          </a:p>
          <a:p>
            <a:pPr algn="ctr"/>
            <a:r>
              <a:rPr lang="es-PA" sz="3200" b="1" dirty="0"/>
              <a:t>(TIME OUT)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00B45F2-EFCF-6A4B-AC31-A5A395308CDE}"/>
              </a:ext>
            </a:extLst>
          </p:cNvPr>
          <p:cNvSpPr txBox="1"/>
          <p:nvPr/>
        </p:nvSpPr>
        <p:spPr>
          <a:xfrm>
            <a:off x="1578739" y="1580813"/>
            <a:ext cx="484632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/>
              <a:t>ALTO DE SEGURIDAD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F807C94A-F704-D245-9887-16F286CE3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37360" y="2395459"/>
            <a:ext cx="4343109" cy="434310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28348FB9-A70C-1E4C-A262-0E9C5EF12B28}"/>
              </a:ext>
            </a:extLst>
          </p:cNvPr>
          <p:cNvSpPr txBox="1"/>
          <p:nvPr/>
        </p:nvSpPr>
        <p:spPr>
          <a:xfrm>
            <a:off x="6425059" y="2621902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400" i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*ACTIVIDADES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87614D8D-B9BB-1142-BEEB-68F1837CFBC7}"/>
              </a:ext>
            </a:extLst>
          </p:cNvPr>
          <p:cNvSpPr txBox="1"/>
          <p:nvPr/>
        </p:nvSpPr>
        <p:spPr>
          <a:xfrm>
            <a:off x="6563489" y="3309524"/>
            <a:ext cx="2170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A" sz="2400" i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*DEJAR DE </a:t>
            </a:r>
          </a:p>
          <a:p>
            <a:pPr algn="ctr"/>
            <a:r>
              <a:rPr lang="es-PA" sz="2400" i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HACER TODO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1EC765C-094D-4E49-99B6-A8983A18C751}"/>
              </a:ext>
            </a:extLst>
          </p:cNvPr>
          <p:cNvSpPr txBox="1"/>
          <p:nvPr/>
        </p:nvSpPr>
        <p:spPr>
          <a:xfrm>
            <a:off x="6826275" y="4463143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400" i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*PARAR</a:t>
            </a:r>
          </a:p>
        </p:txBody>
      </p:sp>
    </p:spTree>
    <p:extLst>
      <p:ext uri="{BB962C8B-B14F-4D97-AF65-F5344CB8AC3E}">
        <p14:creationId xmlns:p14="http://schemas.microsoft.com/office/powerpoint/2010/main" val="12538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E5D57A2-F234-2C4A-AC8C-3A0924DC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78" y="5056094"/>
            <a:ext cx="5133523" cy="1097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PA" sz="8000" b="1" dirty="0">
                <a:latin typeface="+mn-lt"/>
              </a:rPr>
              <a:t>PREGUNTAS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2253C90-AAA4-5843-8734-D41A8531C9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3" r="18781"/>
          <a:stretch/>
        </p:blipFill>
        <p:spPr>
          <a:xfrm>
            <a:off x="5486401" y="5018893"/>
            <a:ext cx="780869" cy="11351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5A47128-A2E3-8245-A9A2-8F7CF29F5CA7}"/>
              </a:ext>
            </a:extLst>
          </p:cNvPr>
          <p:cNvSpPr txBox="1"/>
          <p:nvPr/>
        </p:nvSpPr>
        <p:spPr>
          <a:xfrm>
            <a:off x="1864062" y="1268000"/>
            <a:ext cx="6585367" cy="32701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PA" sz="28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“EL HOMBRE NO PUEDE DESCUBRIR NUEVOS OCÉANOS A MENOS QUE TENGA EL CORAJE DE PERDER </a:t>
            </a:r>
          </a:p>
          <a:p>
            <a:pPr algn="ctr">
              <a:lnSpc>
                <a:spcPct val="150000"/>
              </a:lnSpc>
            </a:pPr>
            <a:r>
              <a:rPr lang="es-PA" sz="28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DE VISTA LA COSTA”</a:t>
            </a:r>
          </a:p>
          <a:p>
            <a:pPr algn="ctr">
              <a:lnSpc>
                <a:spcPct val="150000"/>
              </a:lnSpc>
            </a:pPr>
            <a:r>
              <a:rPr lang="es-PA" sz="2800" b="1" dirty="0">
                <a:latin typeface="Annai MN" pitchFamily="2" charset="77"/>
                <a:ea typeface="Annai MN" pitchFamily="2" charset="77"/>
                <a:cs typeface="Annai MN" pitchFamily="2" charset="77"/>
              </a:rPr>
              <a:t>				-ANDRÉ GIDE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F1EABF1-861E-984C-8A31-2E8DA5BB58F2}"/>
              </a:ext>
            </a:extLst>
          </p:cNvPr>
          <p:cNvSpPr txBox="1"/>
          <p:nvPr/>
        </p:nvSpPr>
        <p:spPr>
          <a:xfrm>
            <a:off x="1803635" y="264013"/>
            <a:ext cx="6645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800" b="1" dirty="0"/>
              <a:t>PREMIO NOVEL DE LA LITERATURA EN 1947</a:t>
            </a:r>
          </a:p>
        </p:txBody>
      </p:sp>
    </p:spTree>
    <p:extLst>
      <p:ext uri="{BB962C8B-B14F-4D97-AF65-F5344CB8AC3E}">
        <p14:creationId xmlns:p14="http://schemas.microsoft.com/office/powerpoint/2010/main" val="795462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459703BE-AEF8-C54D-85F3-CAADFD01D859}"/>
              </a:ext>
            </a:extLst>
          </p:cNvPr>
          <p:cNvSpPr txBox="1"/>
          <p:nvPr/>
        </p:nvSpPr>
        <p:spPr>
          <a:xfrm>
            <a:off x="6397822" y="558628"/>
            <a:ext cx="23560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2400" b="1" dirty="0"/>
              <a:t>¿CÓMO INICIAR?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CECD7CB5-D519-5E44-9890-68ADCE360B17}"/>
              </a:ext>
            </a:extLst>
          </p:cNvPr>
          <p:cNvSpPr txBox="1"/>
          <p:nvPr/>
        </p:nvSpPr>
        <p:spPr>
          <a:xfrm>
            <a:off x="5963800" y="1250715"/>
            <a:ext cx="277447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2400" b="1" dirty="0"/>
              <a:t>¿CÓMO TERMINAR?</a:t>
            </a:r>
          </a:p>
        </p:txBody>
      </p:sp>
      <p:cxnSp>
        <p:nvCxnSpPr>
          <p:cNvPr id="28" name="Conector angular 27">
            <a:extLst>
              <a:ext uri="{FF2B5EF4-FFF2-40B4-BE49-F238E27FC236}">
                <a16:creationId xmlns:a16="http://schemas.microsoft.com/office/drawing/2014/main" xmlns="" id="{6EBABEE3-F9CC-1944-A640-3A168011E44D}"/>
              </a:ext>
            </a:extLst>
          </p:cNvPr>
          <p:cNvCxnSpPr>
            <a:cxnSpLocks/>
          </p:cNvCxnSpPr>
          <p:nvPr/>
        </p:nvCxnSpPr>
        <p:spPr>
          <a:xfrm rot="5400000">
            <a:off x="2878915" y="2256420"/>
            <a:ext cx="614678" cy="52532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B307C6B1-AA63-6B44-82DE-8F1E391CD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8" t="12534" r="13839" b="16034"/>
          <a:stretch/>
        </p:blipFill>
        <p:spPr>
          <a:xfrm>
            <a:off x="985198" y="1159254"/>
            <a:ext cx="5931998" cy="478967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51F9134-1A8D-3246-BB8E-AE64A203138F}"/>
              </a:ext>
            </a:extLst>
          </p:cNvPr>
          <p:cNvSpPr txBox="1"/>
          <p:nvPr/>
        </p:nvSpPr>
        <p:spPr>
          <a:xfrm>
            <a:off x="322768" y="5188767"/>
            <a:ext cx="2086118" cy="9541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/>
              <a:t>PAUSA DE </a:t>
            </a:r>
          </a:p>
          <a:p>
            <a:pPr algn="ctr"/>
            <a:r>
              <a:rPr lang="es-PA" sz="2800" b="1" dirty="0"/>
              <a:t>SEGURIDAD</a:t>
            </a:r>
            <a:endParaRPr lang="es-PA" sz="2800" b="1" u="sng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772EF009-F797-6B42-8B06-61FDB4C26EDB}"/>
              </a:ext>
            </a:extLst>
          </p:cNvPr>
          <p:cNvSpPr txBox="1"/>
          <p:nvPr/>
        </p:nvSpPr>
        <p:spPr>
          <a:xfrm>
            <a:off x="1570091" y="460345"/>
            <a:ext cx="124989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1600" b="1" dirty="0"/>
              <a:t>QUIRÓFANO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DA08C39-94EE-2443-9159-F9324956FBEC}"/>
              </a:ext>
            </a:extLst>
          </p:cNvPr>
          <p:cNvSpPr txBox="1"/>
          <p:nvPr/>
        </p:nvSpPr>
        <p:spPr>
          <a:xfrm rot="16200000">
            <a:off x="-60141" y="2351184"/>
            <a:ext cx="94769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1400" b="1" dirty="0"/>
              <a:t>¿DÓNDE? 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5A122BA5-0E4D-DD40-B456-86DC91E11C12}"/>
              </a:ext>
            </a:extLst>
          </p:cNvPr>
          <p:cNvSpPr/>
          <p:nvPr/>
        </p:nvSpPr>
        <p:spPr>
          <a:xfrm rot="16200000">
            <a:off x="660900" y="3185654"/>
            <a:ext cx="106150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PA" sz="1400" b="1" dirty="0"/>
              <a:t>¿CUÁNDO?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AFA41ACB-8C38-4347-8CBB-9F2A633C9387}"/>
              </a:ext>
            </a:extLst>
          </p:cNvPr>
          <p:cNvSpPr/>
          <p:nvPr/>
        </p:nvSpPr>
        <p:spPr>
          <a:xfrm rot="16200000">
            <a:off x="1678553" y="3966306"/>
            <a:ext cx="118507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A" sz="1400" b="1" dirty="0"/>
              <a:t>¿QUIÉNES PARTICIPAN?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A703365E-CB43-494C-87BD-7B64BD52839D}"/>
              </a:ext>
            </a:extLst>
          </p:cNvPr>
          <p:cNvSpPr/>
          <p:nvPr/>
        </p:nvSpPr>
        <p:spPr>
          <a:xfrm rot="16200000">
            <a:off x="2660482" y="4643744"/>
            <a:ext cx="134023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A" sz="1400" b="1" dirty="0"/>
              <a:t>¿QUÉ INSTRUMENTO </a:t>
            </a:r>
          </a:p>
          <a:p>
            <a:pPr algn="ctr"/>
            <a:r>
              <a:rPr lang="es-PA" sz="1400" b="1" dirty="0"/>
              <a:t>SE UTILIZA?: </a:t>
            </a:r>
            <a:endParaRPr lang="es-PA" sz="1400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E5571E49-2EE6-0246-AE35-BB4EBCBC408F}"/>
              </a:ext>
            </a:extLst>
          </p:cNvPr>
          <p:cNvSpPr/>
          <p:nvPr/>
        </p:nvSpPr>
        <p:spPr>
          <a:xfrm rot="16200000">
            <a:off x="3995702" y="5354469"/>
            <a:ext cx="100424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PA" sz="1400" b="1" dirty="0"/>
              <a:t>¿QUIÉN LA</a:t>
            </a:r>
          </a:p>
          <a:p>
            <a:r>
              <a:rPr lang="es-PA" sz="1400" b="1" dirty="0"/>
              <a:t> REALIZA?: </a:t>
            </a:r>
            <a:endParaRPr lang="es-PA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36C20AC-4831-C34F-8A82-E8344D45709E}"/>
              </a:ext>
            </a:extLst>
          </p:cNvPr>
          <p:cNvSpPr txBox="1"/>
          <p:nvPr/>
        </p:nvSpPr>
        <p:spPr>
          <a:xfrm>
            <a:off x="1058804" y="1522478"/>
            <a:ext cx="190135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A" sz="1400" b="1" dirty="0"/>
              <a:t>MOMENTO JUSTO</a:t>
            </a:r>
          </a:p>
          <a:p>
            <a:pPr algn="ctr"/>
            <a:r>
              <a:rPr lang="es-PA" sz="1400" b="1" dirty="0"/>
              <a:t> ANTES DE LA INCISIÓN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DD735CE-48B0-4C48-9DA5-A3E203345BF3}"/>
              </a:ext>
            </a:extLst>
          </p:cNvPr>
          <p:cNvSpPr txBox="1"/>
          <p:nvPr/>
        </p:nvSpPr>
        <p:spPr>
          <a:xfrm>
            <a:off x="2807871" y="2267858"/>
            <a:ext cx="1167756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A" sz="1400" b="1" dirty="0"/>
              <a:t>TODO EL </a:t>
            </a:r>
          </a:p>
          <a:p>
            <a:pPr algn="ctr"/>
            <a:r>
              <a:rPr lang="es-PA" sz="1400" b="1" dirty="0"/>
              <a:t>EQUIPO </a:t>
            </a:r>
          </a:p>
          <a:p>
            <a:pPr algn="ctr"/>
            <a:r>
              <a:rPr lang="es-PA" sz="1400" b="1" dirty="0"/>
              <a:t>QUIRÚRGICO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BD570B9D-6156-6C4A-B1DC-F65B481EF46D}"/>
              </a:ext>
            </a:extLst>
          </p:cNvPr>
          <p:cNvSpPr txBox="1"/>
          <p:nvPr/>
        </p:nvSpPr>
        <p:spPr>
          <a:xfrm>
            <a:off x="3330598" y="3328149"/>
            <a:ext cx="19540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A" sz="1400" b="1" dirty="0"/>
              <a:t>LISTA DE VERIFICACIÓN </a:t>
            </a:r>
          </a:p>
          <a:p>
            <a:pPr algn="ctr"/>
            <a:r>
              <a:rPr lang="es-PA" sz="1400" b="1" dirty="0"/>
              <a:t>DE SEGURIDAD (LVS)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773B160F-A8D9-5E41-82E0-B2D7E4967485}"/>
              </a:ext>
            </a:extLst>
          </p:cNvPr>
          <p:cNvSpPr txBox="1"/>
          <p:nvPr/>
        </p:nvSpPr>
        <p:spPr>
          <a:xfrm>
            <a:off x="4930069" y="4081791"/>
            <a:ext cx="1196353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A" sz="1400" b="1" dirty="0"/>
              <a:t>ENFERMERA </a:t>
            </a:r>
          </a:p>
          <a:p>
            <a:pPr algn="ctr"/>
            <a:r>
              <a:rPr lang="es-PA" sz="1400" b="1" dirty="0"/>
              <a:t>QUIRÚRGICA </a:t>
            </a:r>
          </a:p>
          <a:p>
            <a:pPr algn="ctr"/>
            <a:r>
              <a:rPr lang="es-PA" sz="1400" b="1" dirty="0"/>
              <a:t>ASIGNADA</a:t>
            </a:r>
          </a:p>
        </p:txBody>
      </p:sp>
    </p:spTree>
    <p:extLst>
      <p:ext uri="{BB962C8B-B14F-4D97-AF65-F5344CB8AC3E}">
        <p14:creationId xmlns:p14="http://schemas.microsoft.com/office/powerpoint/2010/main" val="283652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ABA4064-8A75-9147-AF72-6853927FC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63" y="345233"/>
            <a:ext cx="6790892" cy="563558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6187444-68D2-F24F-BB03-5DC9850BBE13}"/>
              </a:ext>
            </a:extLst>
          </p:cNvPr>
          <p:cNvSpPr txBox="1"/>
          <p:nvPr/>
        </p:nvSpPr>
        <p:spPr>
          <a:xfrm>
            <a:off x="6611660" y="207810"/>
            <a:ext cx="23560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2400" b="1" dirty="0"/>
              <a:t>¿CÓMO INICIAR?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C91155F-67DA-C643-9610-468FB885A478}"/>
              </a:ext>
            </a:extLst>
          </p:cNvPr>
          <p:cNvSpPr txBox="1"/>
          <p:nvPr/>
        </p:nvSpPr>
        <p:spPr>
          <a:xfrm>
            <a:off x="6276216" y="5980819"/>
            <a:ext cx="277447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2400" b="1" dirty="0"/>
              <a:t>¿CÓMO TERMINAR?</a:t>
            </a:r>
          </a:p>
        </p:txBody>
      </p:sp>
      <p:sp>
        <p:nvSpPr>
          <p:cNvPr id="10" name="Flecha abajo 9">
            <a:extLst>
              <a:ext uri="{FF2B5EF4-FFF2-40B4-BE49-F238E27FC236}">
                <a16:creationId xmlns:a16="http://schemas.microsoft.com/office/drawing/2014/main" xmlns="" id="{51806F08-DA2E-8B44-8363-FA632BED1851}"/>
              </a:ext>
            </a:extLst>
          </p:cNvPr>
          <p:cNvSpPr/>
          <p:nvPr/>
        </p:nvSpPr>
        <p:spPr>
          <a:xfrm>
            <a:off x="8141758" y="773224"/>
            <a:ext cx="522514" cy="51038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F4E34DAF-C10B-0B46-A404-DFEC9E812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t="11275" r="35579" b="4626"/>
          <a:stretch/>
        </p:blipFill>
        <p:spPr>
          <a:xfrm>
            <a:off x="157346" y="2084175"/>
            <a:ext cx="1315617" cy="25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2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7776" y="365126"/>
            <a:ext cx="68075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PA" b="1" dirty="0">
                <a:latin typeface="+mn-lt"/>
              </a:rPr>
              <a:t>MOMENTO </a:t>
            </a:r>
            <a:br>
              <a:rPr lang="es-PA" b="1" dirty="0">
                <a:latin typeface="+mn-lt"/>
              </a:rPr>
            </a:br>
            <a:r>
              <a:rPr lang="es-PA" b="1" dirty="0">
                <a:latin typeface="+mn-lt"/>
              </a:rPr>
              <a:t>JUSTO ANTES DE LA INCISIÓN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7B89455-4C64-8E40-A7F3-9EB1457D66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>
          <a:xfrm>
            <a:off x="1954807" y="1690689"/>
            <a:ext cx="4286016" cy="49223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ADA8A3C-2507-594C-953D-E9D4429287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/>
          <a:stretch/>
        </p:blipFill>
        <p:spPr>
          <a:xfrm>
            <a:off x="6310993" y="1690689"/>
            <a:ext cx="2204357" cy="23368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6A930E3-C04D-754E-AE1F-35061920F788}"/>
              </a:ext>
            </a:extLst>
          </p:cNvPr>
          <p:cNvSpPr txBox="1"/>
          <p:nvPr/>
        </p:nvSpPr>
        <p:spPr>
          <a:xfrm>
            <a:off x="1567435" y="365126"/>
            <a:ext cx="156594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2400" b="1" dirty="0"/>
              <a:t>¿CUÁNTO?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DCC0DA4-AA7E-B34E-A1C2-ADCFADAF5BF1}"/>
              </a:ext>
            </a:extLst>
          </p:cNvPr>
          <p:cNvSpPr txBox="1"/>
          <p:nvPr/>
        </p:nvSpPr>
        <p:spPr>
          <a:xfrm>
            <a:off x="148457" y="2085068"/>
            <a:ext cx="141897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2400" b="1" dirty="0"/>
              <a:t>¿DÓNDE?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4895BA6-B5E3-E948-924F-A1ED6A5AC5A7}"/>
              </a:ext>
            </a:extLst>
          </p:cNvPr>
          <p:cNvSpPr txBox="1"/>
          <p:nvPr/>
        </p:nvSpPr>
        <p:spPr>
          <a:xfrm>
            <a:off x="47981" y="3016252"/>
            <a:ext cx="2040687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PA" sz="2800" b="1" i="1" dirty="0"/>
              <a:t>QUIRÓFANO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D5788963-3BCD-F34C-BF8C-5D9E216EB3A6}"/>
              </a:ext>
            </a:extLst>
          </p:cNvPr>
          <p:cNvSpPr/>
          <p:nvPr/>
        </p:nvSpPr>
        <p:spPr>
          <a:xfrm>
            <a:off x="2872153" y="2930769"/>
            <a:ext cx="750278" cy="7986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033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F895537-D205-C349-A9BC-BDA2794D9E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3"/>
          <a:stretch/>
        </p:blipFill>
        <p:spPr>
          <a:xfrm>
            <a:off x="1362270" y="99527"/>
            <a:ext cx="7529804" cy="46650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2B1DA83-497E-904F-9F79-050584137F45}"/>
              </a:ext>
            </a:extLst>
          </p:cNvPr>
          <p:cNvSpPr txBox="1"/>
          <p:nvPr/>
        </p:nvSpPr>
        <p:spPr>
          <a:xfrm>
            <a:off x="1433085" y="4907139"/>
            <a:ext cx="6535712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2800" b="1" dirty="0"/>
              <a:t>FORMULARIO </a:t>
            </a:r>
          </a:p>
          <a:p>
            <a:pPr algn="ctr"/>
            <a:r>
              <a:rPr lang="es-PA" sz="2800" b="1" dirty="0"/>
              <a:t>LISTA DE VERIFICACIÓN DE SEGURIDAD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0C22DBB-FA32-AB45-AFE5-EC473299A2B2}"/>
              </a:ext>
            </a:extLst>
          </p:cNvPr>
          <p:cNvSpPr txBox="1"/>
          <p:nvPr/>
        </p:nvSpPr>
        <p:spPr>
          <a:xfrm>
            <a:off x="6289617" y="362811"/>
            <a:ext cx="2472612" cy="10156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/>
              <a:t>MOMENTO </a:t>
            </a:r>
          </a:p>
          <a:p>
            <a:pPr algn="ctr"/>
            <a:r>
              <a:rPr lang="es-PA" sz="2000" b="1" dirty="0"/>
              <a:t>JUSTO ANTES DE LA </a:t>
            </a:r>
          </a:p>
          <a:p>
            <a:pPr algn="ctr"/>
            <a:r>
              <a:rPr lang="es-PA" sz="2000" b="1" dirty="0"/>
              <a:t>INCISIÓN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7DB0F97-18CA-5F4B-9C56-F50359D40BFD}"/>
              </a:ext>
            </a:extLst>
          </p:cNvPr>
          <p:cNvSpPr txBox="1"/>
          <p:nvPr/>
        </p:nvSpPr>
        <p:spPr>
          <a:xfrm rot="21158553">
            <a:off x="1576885" y="270477"/>
            <a:ext cx="218118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2400" b="1" dirty="0"/>
              <a:t>¿QUÉ INSTRUMENTO </a:t>
            </a:r>
          </a:p>
          <a:p>
            <a:pPr algn="ctr"/>
            <a:r>
              <a:rPr lang="es-PA" sz="2400" b="1" dirty="0"/>
              <a:t>SE UTILIZA?</a:t>
            </a:r>
          </a:p>
        </p:txBody>
      </p:sp>
    </p:spTree>
    <p:extLst>
      <p:ext uri="{BB962C8B-B14F-4D97-AF65-F5344CB8AC3E}">
        <p14:creationId xmlns:p14="http://schemas.microsoft.com/office/powerpoint/2010/main" val="1667557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CSS-1" id="{D7C34429-1D6E-438C-8442-CEDAEF832D39}" vid="{87D6701C-BF22-4F40-B0AA-43D21A239C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PLANTILLA-CSS</Template>
  <TotalTime>1767</TotalTime>
  <Words>648</Words>
  <Application>Microsoft Office PowerPoint</Application>
  <PresentationFormat>Presentación en pantalla (4:3)</PresentationFormat>
  <Paragraphs>204</Paragraphs>
  <Slides>30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Annai MN</vt:lpstr>
      <vt:lpstr>Arial</vt:lpstr>
      <vt:lpstr>Brush Script MT</vt:lpstr>
      <vt:lpstr>Calibri</vt:lpstr>
      <vt:lpstr>Calibri Light</vt:lpstr>
      <vt:lpstr>Corsiva Hebrew</vt:lpstr>
      <vt:lpstr>Helvetica</vt:lpstr>
      <vt:lpstr>Wingdings</vt:lpstr>
      <vt:lpstr>Tema de Office</vt:lpstr>
      <vt:lpstr>PAUSA DE SEGURIDAD Y  VERIFICACIÓN POSTOPERATORIA-SALIDA</vt:lpstr>
      <vt:lpstr>Presentación de PowerPoint</vt:lpstr>
      <vt:lpstr>NORMA PARA LA SEGURIDAD DE LAS CIRUGÍAS  Y PROCEDIMIENTOS INVASIVOS CAJA DE SEGURO SOCIAL DE PANAMÁ</vt:lpstr>
      <vt:lpstr>Presentación de PowerPoint</vt:lpstr>
      <vt:lpstr>PREGUNTAS</vt:lpstr>
      <vt:lpstr>Presentación de PowerPoint</vt:lpstr>
      <vt:lpstr>Presentación de PowerPoint</vt:lpstr>
      <vt:lpstr>MOMENTO  JUSTO ANTES DE LA INCISIÓN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LOS MIEMBROS DEL EQUIPO  EN EL QUIRÓFANO</vt:lpstr>
      <vt:lpstr>Presentación de PowerPoint</vt:lpstr>
      <vt:lpstr>Presentación de PowerPoint</vt:lpstr>
      <vt:lpstr>Presentación de PowerPoint</vt:lpstr>
      <vt:lpstr>RESPUESTAS……..</vt:lpstr>
      <vt:lpstr>Presentación de PowerPoint</vt:lpstr>
      <vt:lpstr>VERIFICACIÓN POSTOPERATORIA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Vanegas, Paola</dc:creator>
  <cp:lastModifiedBy>Hernandez, Eyra</cp:lastModifiedBy>
  <cp:revision>215</cp:revision>
  <dcterms:created xsi:type="dcterms:W3CDTF">2024-02-23T19:22:04Z</dcterms:created>
  <dcterms:modified xsi:type="dcterms:W3CDTF">2024-03-06T19:06:27Z</dcterms:modified>
</cp:coreProperties>
</file>