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83" r:id="rId3"/>
    <p:sldId id="292" r:id="rId4"/>
    <p:sldId id="257" r:id="rId5"/>
    <p:sldId id="258" r:id="rId6"/>
    <p:sldId id="259" r:id="rId7"/>
    <p:sldId id="290" r:id="rId8"/>
    <p:sldId id="262" r:id="rId9"/>
    <p:sldId id="263" r:id="rId10"/>
    <p:sldId id="264" r:id="rId11"/>
    <p:sldId id="281" r:id="rId12"/>
    <p:sldId id="289" r:id="rId13"/>
    <p:sldId id="266" r:id="rId14"/>
    <p:sldId id="282" r:id="rId15"/>
    <p:sldId id="268" r:id="rId16"/>
    <p:sldId id="270" r:id="rId17"/>
    <p:sldId id="271" r:id="rId18"/>
    <p:sldId id="285" r:id="rId19"/>
    <p:sldId id="275" r:id="rId20"/>
    <p:sldId id="276" r:id="rId21"/>
    <p:sldId id="286" r:id="rId22"/>
    <p:sldId id="277" r:id="rId23"/>
    <p:sldId id="278" r:id="rId24"/>
    <p:sldId id="28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B2CD9-0DC7-45DC-AFCF-A2F45F3A88A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DDB9F69-A63B-42BE-8ACF-F8F97D6F67BB}">
      <dgm:prSet phldrT="[Texto]"/>
      <dgm:spPr/>
      <dgm:t>
        <a:bodyPr/>
        <a:lstStyle/>
        <a:p>
          <a:r>
            <a:rPr lang="es-PA" dirty="0"/>
            <a:t>1. Identificar correctamente a los pacientes</a:t>
          </a:r>
        </a:p>
      </dgm:t>
    </dgm:pt>
    <dgm:pt modelId="{4ADA5CB3-057E-453B-AB85-FF1E4EE9A10F}" type="parTrans" cxnId="{17801BD1-14EF-460C-862C-4408EE2DC2C0}">
      <dgm:prSet/>
      <dgm:spPr/>
      <dgm:t>
        <a:bodyPr/>
        <a:lstStyle/>
        <a:p>
          <a:endParaRPr lang="es-PA"/>
        </a:p>
      </dgm:t>
    </dgm:pt>
    <dgm:pt modelId="{00C080C0-701C-46EB-8AD5-D6AE0987D659}" type="sibTrans" cxnId="{17801BD1-14EF-460C-862C-4408EE2DC2C0}">
      <dgm:prSet/>
      <dgm:spPr/>
      <dgm:t>
        <a:bodyPr/>
        <a:lstStyle/>
        <a:p>
          <a:endParaRPr lang="es-PA"/>
        </a:p>
      </dgm:t>
    </dgm:pt>
    <dgm:pt modelId="{11DB4AE6-4AFD-4F7B-8F24-326A059FD4D5}">
      <dgm:prSet phldrT="[Texto]"/>
      <dgm:spPr/>
      <dgm:t>
        <a:bodyPr/>
        <a:lstStyle/>
        <a:p>
          <a:r>
            <a:rPr lang="es-PA" dirty="0"/>
            <a:t>2. Comunicación efectiva</a:t>
          </a:r>
        </a:p>
      </dgm:t>
    </dgm:pt>
    <dgm:pt modelId="{17EBE563-1A18-4F6C-8A96-4923DF8D93AE}" type="parTrans" cxnId="{4DD30477-B97F-46DF-840D-2E1FE7F7A841}">
      <dgm:prSet/>
      <dgm:spPr/>
      <dgm:t>
        <a:bodyPr/>
        <a:lstStyle/>
        <a:p>
          <a:endParaRPr lang="es-PA"/>
        </a:p>
      </dgm:t>
    </dgm:pt>
    <dgm:pt modelId="{A3DE6E3B-696F-49E4-91B2-6B74C3601564}" type="sibTrans" cxnId="{4DD30477-B97F-46DF-840D-2E1FE7F7A841}">
      <dgm:prSet/>
      <dgm:spPr/>
      <dgm:t>
        <a:bodyPr/>
        <a:lstStyle/>
        <a:p>
          <a:endParaRPr lang="es-PA"/>
        </a:p>
      </dgm:t>
    </dgm:pt>
    <dgm:pt modelId="{7D50CCEC-2A48-43E9-8DA3-8C6F53E9372C}">
      <dgm:prSet phldrT="[Texto]"/>
      <dgm:spPr/>
      <dgm:t>
        <a:bodyPr/>
        <a:lstStyle/>
        <a:p>
          <a:r>
            <a:rPr lang="es-PA" dirty="0"/>
            <a:t>3. Mejorar la seguridad de los medicamentos de alto riesgo</a:t>
          </a:r>
        </a:p>
      </dgm:t>
    </dgm:pt>
    <dgm:pt modelId="{8C7113DD-EE09-49C4-96CB-EB2E01E3F946}" type="parTrans" cxnId="{FFFC466D-F916-4E25-8158-C0D02689E364}">
      <dgm:prSet/>
      <dgm:spPr/>
      <dgm:t>
        <a:bodyPr/>
        <a:lstStyle/>
        <a:p>
          <a:endParaRPr lang="es-PA"/>
        </a:p>
      </dgm:t>
    </dgm:pt>
    <dgm:pt modelId="{E6A2D544-DDE6-421A-9D2F-44537EC5BA12}" type="sibTrans" cxnId="{FFFC466D-F916-4E25-8158-C0D02689E364}">
      <dgm:prSet/>
      <dgm:spPr/>
      <dgm:t>
        <a:bodyPr/>
        <a:lstStyle/>
        <a:p>
          <a:endParaRPr lang="es-PA"/>
        </a:p>
      </dgm:t>
    </dgm:pt>
    <dgm:pt modelId="{EFC3045E-295C-4678-9F37-43FE80CF5113}" type="pres">
      <dgm:prSet presAssocID="{9EEB2CD9-0DC7-45DC-AFCF-A2F45F3A88AB}" presName="linearFlow" presStyleCnt="0">
        <dgm:presLayoutVars>
          <dgm:dir/>
          <dgm:resizeHandles val="exact"/>
        </dgm:presLayoutVars>
      </dgm:prSet>
      <dgm:spPr/>
    </dgm:pt>
    <dgm:pt modelId="{72A110C8-515E-4BFF-A92E-2826331E8F34}" type="pres">
      <dgm:prSet presAssocID="{1DDB9F69-A63B-42BE-8ACF-F8F97D6F67BB}" presName="composite" presStyleCnt="0"/>
      <dgm:spPr/>
    </dgm:pt>
    <dgm:pt modelId="{411B51DC-E60B-4B29-975E-1C0D57D7394D}" type="pres">
      <dgm:prSet presAssocID="{1DDB9F69-A63B-42BE-8ACF-F8F97D6F67BB}" presName="imgShp" presStyleLbl="fgImgPlace1" presStyleIdx="0" presStyleCnt="3" custScaleX="139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A3742D8-92E2-4053-8D91-2FD407324697}" type="pres">
      <dgm:prSet presAssocID="{1DDB9F69-A63B-42BE-8ACF-F8F97D6F67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C418C-AD1F-421E-B334-0E81F69B5884}" type="pres">
      <dgm:prSet presAssocID="{00C080C0-701C-46EB-8AD5-D6AE0987D659}" presName="spacing" presStyleCnt="0"/>
      <dgm:spPr/>
    </dgm:pt>
    <dgm:pt modelId="{EC950843-0B6D-4D40-9E22-BB2DE66473DA}" type="pres">
      <dgm:prSet presAssocID="{11DB4AE6-4AFD-4F7B-8F24-326A059FD4D5}" presName="composite" presStyleCnt="0"/>
      <dgm:spPr/>
    </dgm:pt>
    <dgm:pt modelId="{CF49428F-8248-4783-8CFD-0F8C8C870A3B}" type="pres">
      <dgm:prSet presAssocID="{11DB4AE6-4AFD-4F7B-8F24-326A059FD4D5}" presName="imgShp" presStyleLbl="fgImgPlace1" presStyleIdx="1" presStyleCnt="3" custScaleX="1131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20601B6C-38F4-4339-8A6F-AC69FE99262C}" type="pres">
      <dgm:prSet presAssocID="{11DB4AE6-4AFD-4F7B-8F24-326A059FD4D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59A13-D294-44B5-A77C-FCE6EC552054}" type="pres">
      <dgm:prSet presAssocID="{A3DE6E3B-696F-49E4-91B2-6B74C3601564}" presName="spacing" presStyleCnt="0"/>
      <dgm:spPr/>
    </dgm:pt>
    <dgm:pt modelId="{BD973BDF-B422-47BC-8216-DA84933013F5}" type="pres">
      <dgm:prSet presAssocID="{7D50CCEC-2A48-43E9-8DA3-8C6F53E9372C}" presName="composite" presStyleCnt="0"/>
      <dgm:spPr/>
    </dgm:pt>
    <dgm:pt modelId="{8BB73963-CF00-4351-A750-3EB7D51A7084}" type="pres">
      <dgm:prSet presAssocID="{7D50CCEC-2A48-43E9-8DA3-8C6F53E9372C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1894781F-8A54-42CE-8E58-8C5D97594C9E}" type="pres">
      <dgm:prSet presAssocID="{7D50CCEC-2A48-43E9-8DA3-8C6F53E9372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AE9322-BBB2-44BB-8AF7-E80D14750011}" type="presOf" srcId="{11DB4AE6-4AFD-4F7B-8F24-326A059FD4D5}" destId="{20601B6C-38F4-4339-8A6F-AC69FE99262C}" srcOrd="0" destOrd="0" presId="urn:microsoft.com/office/officeart/2005/8/layout/vList3"/>
    <dgm:cxn modelId="{0D222BF7-1CA9-49EF-A628-456EEA48D47F}" type="presOf" srcId="{1DDB9F69-A63B-42BE-8ACF-F8F97D6F67BB}" destId="{8A3742D8-92E2-4053-8D91-2FD407324697}" srcOrd="0" destOrd="0" presId="urn:microsoft.com/office/officeart/2005/8/layout/vList3"/>
    <dgm:cxn modelId="{4DD30477-B97F-46DF-840D-2E1FE7F7A841}" srcId="{9EEB2CD9-0DC7-45DC-AFCF-A2F45F3A88AB}" destId="{11DB4AE6-4AFD-4F7B-8F24-326A059FD4D5}" srcOrd="1" destOrd="0" parTransId="{17EBE563-1A18-4F6C-8A96-4923DF8D93AE}" sibTransId="{A3DE6E3B-696F-49E4-91B2-6B74C3601564}"/>
    <dgm:cxn modelId="{53CA0559-E5C1-4DE4-B62C-018BF3B9EC03}" type="presOf" srcId="{7D50CCEC-2A48-43E9-8DA3-8C6F53E9372C}" destId="{1894781F-8A54-42CE-8E58-8C5D97594C9E}" srcOrd="0" destOrd="0" presId="urn:microsoft.com/office/officeart/2005/8/layout/vList3"/>
    <dgm:cxn modelId="{4A3BF9E0-196D-4440-9578-461B12F6B4F1}" type="presOf" srcId="{9EEB2CD9-0DC7-45DC-AFCF-A2F45F3A88AB}" destId="{EFC3045E-295C-4678-9F37-43FE80CF5113}" srcOrd="0" destOrd="0" presId="urn:microsoft.com/office/officeart/2005/8/layout/vList3"/>
    <dgm:cxn modelId="{17801BD1-14EF-460C-862C-4408EE2DC2C0}" srcId="{9EEB2CD9-0DC7-45DC-AFCF-A2F45F3A88AB}" destId="{1DDB9F69-A63B-42BE-8ACF-F8F97D6F67BB}" srcOrd="0" destOrd="0" parTransId="{4ADA5CB3-057E-453B-AB85-FF1E4EE9A10F}" sibTransId="{00C080C0-701C-46EB-8AD5-D6AE0987D659}"/>
    <dgm:cxn modelId="{FFFC466D-F916-4E25-8158-C0D02689E364}" srcId="{9EEB2CD9-0DC7-45DC-AFCF-A2F45F3A88AB}" destId="{7D50CCEC-2A48-43E9-8DA3-8C6F53E9372C}" srcOrd="2" destOrd="0" parTransId="{8C7113DD-EE09-49C4-96CB-EB2E01E3F946}" sibTransId="{E6A2D544-DDE6-421A-9D2F-44537EC5BA12}"/>
    <dgm:cxn modelId="{97BE15F1-97F1-4211-BE4A-810D7F6E955D}" type="presParOf" srcId="{EFC3045E-295C-4678-9F37-43FE80CF5113}" destId="{72A110C8-515E-4BFF-A92E-2826331E8F34}" srcOrd="0" destOrd="0" presId="urn:microsoft.com/office/officeart/2005/8/layout/vList3"/>
    <dgm:cxn modelId="{AAE11A14-39E6-4507-97FB-DA7534248E93}" type="presParOf" srcId="{72A110C8-515E-4BFF-A92E-2826331E8F34}" destId="{411B51DC-E60B-4B29-975E-1C0D57D7394D}" srcOrd="0" destOrd="0" presId="urn:microsoft.com/office/officeart/2005/8/layout/vList3"/>
    <dgm:cxn modelId="{BF08143C-B5F7-4EF0-B9CF-90B0D846FF1C}" type="presParOf" srcId="{72A110C8-515E-4BFF-A92E-2826331E8F34}" destId="{8A3742D8-92E2-4053-8D91-2FD407324697}" srcOrd="1" destOrd="0" presId="urn:microsoft.com/office/officeart/2005/8/layout/vList3"/>
    <dgm:cxn modelId="{BB3EAD5E-E25D-417E-90EB-DF4667C6D3C0}" type="presParOf" srcId="{EFC3045E-295C-4678-9F37-43FE80CF5113}" destId="{A6DC418C-AD1F-421E-B334-0E81F69B5884}" srcOrd="1" destOrd="0" presId="urn:microsoft.com/office/officeart/2005/8/layout/vList3"/>
    <dgm:cxn modelId="{01F349AF-E62D-48B9-88B0-97C68E2A47EA}" type="presParOf" srcId="{EFC3045E-295C-4678-9F37-43FE80CF5113}" destId="{EC950843-0B6D-4D40-9E22-BB2DE66473DA}" srcOrd="2" destOrd="0" presId="urn:microsoft.com/office/officeart/2005/8/layout/vList3"/>
    <dgm:cxn modelId="{8CAB1FAD-B6CC-4EE0-8BBA-4196A355E3CB}" type="presParOf" srcId="{EC950843-0B6D-4D40-9E22-BB2DE66473DA}" destId="{CF49428F-8248-4783-8CFD-0F8C8C870A3B}" srcOrd="0" destOrd="0" presId="urn:microsoft.com/office/officeart/2005/8/layout/vList3"/>
    <dgm:cxn modelId="{1F510FC7-671D-4799-B70A-14A3FDA8AAC4}" type="presParOf" srcId="{EC950843-0B6D-4D40-9E22-BB2DE66473DA}" destId="{20601B6C-38F4-4339-8A6F-AC69FE99262C}" srcOrd="1" destOrd="0" presId="urn:microsoft.com/office/officeart/2005/8/layout/vList3"/>
    <dgm:cxn modelId="{8AC45326-9ECF-4777-8DD1-A35E5E551E44}" type="presParOf" srcId="{EFC3045E-295C-4678-9F37-43FE80CF5113}" destId="{9CB59A13-D294-44B5-A77C-FCE6EC552054}" srcOrd="3" destOrd="0" presId="urn:microsoft.com/office/officeart/2005/8/layout/vList3"/>
    <dgm:cxn modelId="{964BC540-F292-4A80-BBAA-1A1DFFF1545D}" type="presParOf" srcId="{EFC3045E-295C-4678-9F37-43FE80CF5113}" destId="{BD973BDF-B422-47BC-8216-DA84933013F5}" srcOrd="4" destOrd="0" presId="urn:microsoft.com/office/officeart/2005/8/layout/vList3"/>
    <dgm:cxn modelId="{4C0EE4B2-C212-44FC-8325-F1200B84075F}" type="presParOf" srcId="{BD973BDF-B422-47BC-8216-DA84933013F5}" destId="{8BB73963-CF00-4351-A750-3EB7D51A7084}" srcOrd="0" destOrd="0" presId="urn:microsoft.com/office/officeart/2005/8/layout/vList3"/>
    <dgm:cxn modelId="{FC50EE5B-E95D-4495-8BF7-449658400842}" type="presParOf" srcId="{BD973BDF-B422-47BC-8216-DA84933013F5}" destId="{1894781F-8A54-42CE-8E58-8C5D97594C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765AD-1CDF-4A77-A162-C002185110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BE384AA-2106-4731-AE40-A42F9E4FE176}">
      <dgm:prSet phldrT="[Texto]"/>
      <dgm:spPr/>
      <dgm:t>
        <a:bodyPr/>
        <a:lstStyle/>
        <a:p>
          <a:r>
            <a:rPr lang="es-PA" dirty="0"/>
            <a:t>4. Garantizar una cirugía segura.</a:t>
          </a:r>
        </a:p>
      </dgm:t>
    </dgm:pt>
    <dgm:pt modelId="{230AEC4B-298B-49C0-91EC-AF709DE672D5}" type="parTrans" cxnId="{085598B7-42D0-4C3F-8E9A-E2568EDD3CDB}">
      <dgm:prSet/>
      <dgm:spPr/>
      <dgm:t>
        <a:bodyPr/>
        <a:lstStyle/>
        <a:p>
          <a:endParaRPr lang="es-PA"/>
        </a:p>
      </dgm:t>
    </dgm:pt>
    <dgm:pt modelId="{54AF8434-6D70-4B0B-8184-A823A1CFCE45}" type="sibTrans" cxnId="{085598B7-42D0-4C3F-8E9A-E2568EDD3CDB}">
      <dgm:prSet/>
      <dgm:spPr/>
      <dgm:t>
        <a:bodyPr/>
        <a:lstStyle/>
        <a:p>
          <a:endParaRPr lang="es-PA"/>
        </a:p>
      </dgm:t>
    </dgm:pt>
    <dgm:pt modelId="{1C80E572-B898-4F8E-ADCF-02095F612AF4}">
      <dgm:prSet phldrT="[Texto]"/>
      <dgm:spPr/>
      <dgm:t>
        <a:bodyPr/>
        <a:lstStyle/>
        <a:p>
          <a:r>
            <a:rPr lang="es-PA" dirty="0"/>
            <a:t>5. Minimizar el riesgo de infecciones asociadas a la atención sanitaria</a:t>
          </a:r>
        </a:p>
      </dgm:t>
    </dgm:pt>
    <dgm:pt modelId="{D6FF168B-7D4D-40A9-A2AC-79A2F73653BA}" type="parTrans" cxnId="{AA8C8D8B-CFAB-4898-84AE-111CDDBC5C27}">
      <dgm:prSet/>
      <dgm:spPr/>
      <dgm:t>
        <a:bodyPr/>
        <a:lstStyle/>
        <a:p>
          <a:endParaRPr lang="es-PA"/>
        </a:p>
      </dgm:t>
    </dgm:pt>
    <dgm:pt modelId="{FD660343-907F-4102-BEE1-0B7015CCFAC7}" type="sibTrans" cxnId="{AA8C8D8B-CFAB-4898-84AE-111CDDBC5C27}">
      <dgm:prSet/>
      <dgm:spPr/>
      <dgm:t>
        <a:bodyPr/>
        <a:lstStyle/>
        <a:p>
          <a:endParaRPr lang="es-PA"/>
        </a:p>
      </dgm:t>
    </dgm:pt>
    <dgm:pt modelId="{1D2B126A-C6A8-498C-B5FD-201FE33225C6}">
      <dgm:prSet phldrT="[Texto]"/>
      <dgm:spPr/>
      <dgm:t>
        <a:bodyPr/>
        <a:lstStyle/>
        <a:p>
          <a:r>
            <a:rPr lang="es-PA" dirty="0"/>
            <a:t>6-Minimizar el riesgo de daño al paciente causado por caídas</a:t>
          </a:r>
        </a:p>
      </dgm:t>
    </dgm:pt>
    <dgm:pt modelId="{05B75E2D-9939-42AA-9221-1734F6BEC04D}" type="parTrans" cxnId="{A66CD6D4-85FE-4BF6-9E2A-8799F46FBC5C}">
      <dgm:prSet/>
      <dgm:spPr/>
      <dgm:t>
        <a:bodyPr/>
        <a:lstStyle/>
        <a:p>
          <a:endParaRPr lang="es-PA"/>
        </a:p>
      </dgm:t>
    </dgm:pt>
    <dgm:pt modelId="{0423629D-8EBC-4C24-8B65-2F285F2F5D62}" type="sibTrans" cxnId="{A66CD6D4-85FE-4BF6-9E2A-8799F46FBC5C}">
      <dgm:prSet/>
      <dgm:spPr/>
      <dgm:t>
        <a:bodyPr/>
        <a:lstStyle/>
        <a:p>
          <a:endParaRPr lang="es-PA"/>
        </a:p>
      </dgm:t>
    </dgm:pt>
    <dgm:pt modelId="{C2176FF5-6A64-41BB-A6C4-EF59C34CFC61}" type="pres">
      <dgm:prSet presAssocID="{40B765AD-1CDF-4A77-A162-C00218511073}" presName="linearFlow" presStyleCnt="0">
        <dgm:presLayoutVars>
          <dgm:dir/>
          <dgm:resizeHandles val="exact"/>
        </dgm:presLayoutVars>
      </dgm:prSet>
      <dgm:spPr/>
    </dgm:pt>
    <dgm:pt modelId="{18C2832F-BE90-43FE-98FD-73A63FA224D5}" type="pres">
      <dgm:prSet presAssocID="{5BE384AA-2106-4731-AE40-A42F9E4FE176}" presName="composite" presStyleCnt="0"/>
      <dgm:spPr/>
    </dgm:pt>
    <dgm:pt modelId="{E76F0484-C6D1-4E5F-B28A-B8185C99A980}" type="pres">
      <dgm:prSet presAssocID="{5BE384AA-2106-4731-AE40-A42F9E4FE176}" presName="imgShp" presStyleLbl="fgImgPlace1" presStyleIdx="0" presStyleCnt="3" custScaleX="1301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8E344BE-E8A8-4E80-A8CC-7B512B65EC2E}" type="pres">
      <dgm:prSet presAssocID="{5BE384AA-2106-4731-AE40-A42F9E4FE176}" presName="txShp" presStyleLbl="node1" presStyleIdx="0" presStyleCnt="3" custScaleX="79440" custScaleY="683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7AC494-D2DC-406D-A492-7D17BF168B52}" type="pres">
      <dgm:prSet presAssocID="{54AF8434-6D70-4B0B-8184-A823A1CFCE45}" presName="spacing" presStyleCnt="0"/>
      <dgm:spPr/>
    </dgm:pt>
    <dgm:pt modelId="{C8F1EB61-0981-46F5-81BF-107FA7E2CFD9}" type="pres">
      <dgm:prSet presAssocID="{1C80E572-B898-4F8E-ADCF-02095F612AF4}" presName="composite" presStyleCnt="0"/>
      <dgm:spPr/>
    </dgm:pt>
    <dgm:pt modelId="{CFB15D22-6F8A-4936-B6B4-B8686CFB257E}" type="pres">
      <dgm:prSet presAssocID="{1C80E572-B898-4F8E-ADCF-02095F612AF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A4EE2E4-D610-4B7B-9509-AEAA534A4784}" type="pres">
      <dgm:prSet presAssocID="{1C80E572-B898-4F8E-ADCF-02095F612AF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AC7D4C-173A-4DDE-B154-D97774DAC1BB}" type="pres">
      <dgm:prSet presAssocID="{FD660343-907F-4102-BEE1-0B7015CCFAC7}" presName="spacing" presStyleCnt="0"/>
      <dgm:spPr/>
    </dgm:pt>
    <dgm:pt modelId="{A55A25C9-93B8-4A4E-9608-1CA7D5C37D8A}" type="pres">
      <dgm:prSet presAssocID="{1D2B126A-C6A8-498C-B5FD-201FE33225C6}" presName="composite" presStyleCnt="0"/>
      <dgm:spPr/>
    </dgm:pt>
    <dgm:pt modelId="{626D9917-AE03-4B48-87FC-D4CC9C9809E8}" type="pres">
      <dgm:prSet presAssocID="{1D2B126A-C6A8-498C-B5FD-201FE33225C6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F58E67B-E492-4115-91BC-277FE2B85017}" type="pres">
      <dgm:prSet presAssocID="{1D2B126A-C6A8-498C-B5FD-201FE33225C6}" presName="txShp" presStyleLbl="node1" presStyleIdx="2" presStyleCnt="3" custScaleX="90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C271D7-13EB-4D86-B6A2-0DDE99D40519}" type="presOf" srcId="{1D2B126A-C6A8-498C-B5FD-201FE33225C6}" destId="{4F58E67B-E492-4115-91BC-277FE2B85017}" srcOrd="0" destOrd="0" presId="urn:microsoft.com/office/officeart/2005/8/layout/vList3"/>
    <dgm:cxn modelId="{AA8C8D8B-CFAB-4898-84AE-111CDDBC5C27}" srcId="{40B765AD-1CDF-4A77-A162-C00218511073}" destId="{1C80E572-B898-4F8E-ADCF-02095F612AF4}" srcOrd="1" destOrd="0" parTransId="{D6FF168B-7D4D-40A9-A2AC-79A2F73653BA}" sibTransId="{FD660343-907F-4102-BEE1-0B7015CCFAC7}"/>
    <dgm:cxn modelId="{A66CD6D4-85FE-4BF6-9E2A-8799F46FBC5C}" srcId="{40B765AD-1CDF-4A77-A162-C00218511073}" destId="{1D2B126A-C6A8-498C-B5FD-201FE33225C6}" srcOrd="2" destOrd="0" parTransId="{05B75E2D-9939-42AA-9221-1734F6BEC04D}" sibTransId="{0423629D-8EBC-4C24-8B65-2F285F2F5D62}"/>
    <dgm:cxn modelId="{DA58B480-A89B-4D38-B3AD-EBBA29ED2CB9}" type="presOf" srcId="{40B765AD-1CDF-4A77-A162-C00218511073}" destId="{C2176FF5-6A64-41BB-A6C4-EF59C34CFC61}" srcOrd="0" destOrd="0" presId="urn:microsoft.com/office/officeart/2005/8/layout/vList3"/>
    <dgm:cxn modelId="{F3B2A477-860B-444C-860B-6ACBC6767EA2}" type="presOf" srcId="{5BE384AA-2106-4731-AE40-A42F9E4FE176}" destId="{B8E344BE-E8A8-4E80-A8CC-7B512B65EC2E}" srcOrd="0" destOrd="0" presId="urn:microsoft.com/office/officeart/2005/8/layout/vList3"/>
    <dgm:cxn modelId="{085598B7-42D0-4C3F-8E9A-E2568EDD3CDB}" srcId="{40B765AD-1CDF-4A77-A162-C00218511073}" destId="{5BE384AA-2106-4731-AE40-A42F9E4FE176}" srcOrd="0" destOrd="0" parTransId="{230AEC4B-298B-49C0-91EC-AF709DE672D5}" sibTransId="{54AF8434-6D70-4B0B-8184-A823A1CFCE45}"/>
    <dgm:cxn modelId="{84FCF2D8-0196-4257-8468-BB401F4343B7}" type="presOf" srcId="{1C80E572-B898-4F8E-ADCF-02095F612AF4}" destId="{6A4EE2E4-D610-4B7B-9509-AEAA534A4784}" srcOrd="0" destOrd="0" presId="urn:microsoft.com/office/officeart/2005/8/layout/vList3"/>
    <dgm:cxn modelId="{C01FC9B8-22C8-4238-9361-654469278E30}" type="presParOf" srcId="{C2176FF5-6A64-41BB-A6C4-EF59C34CFC61}" destId="{18C2832F-BE90-43FE-98FD-73A63FA224D5}" srcOrd="0" destOrd="0" presId="urn:microsoft.com/office/officeart/2005/8/layout/vList3"/>
    <dgm:cxn modelId="{AA81B615-C165-4DD0-AE4E-33FFB501D8EB}" type="presParOf" srcId="{18C2832F-BE90-43FE-98FD-73A63FA224D5}" destId="{E76F0484-C6D1-4E5F-B28A-B8185C99A980}" srcOrd="0" destOrd="0" presId="urn:microsoft.com/office/officeart/2005/8/layout/vList3"/>
    <dgm:cxn modelId="{AC25D733-6F23-47E2-B4B2-90AD6FEE1954}" type="presParOf" srcId="{18C2832F-BE90-43FE-98FD-73A63FA224D5}" destId="{B8E344BE-E8A8-4E80-A8CC-7B512B65EC2E}" srcOrd="1" destOrd="0" presId="urn:microsoft.com/office/officeart/2005/8/layout/vList3"/>
    <dgm:cxn modelId="{505510E6-AC9A-494C-98BC-3997AF53E134}" type="presParOf" srcId="{C2176FF5-6A64-41BB-A6C4-EF59C34CFC61}" destId="{BA7AC494-D2DC-406D-A492-7D17BF168B52}" srcOrd="1" destOrd="0" presId="urn:microsoft.com/office/officeart/2005/8/layout/vList3"/>
    <dgm:cxn modelId="{79E1CD97-00E4-4202-B489-52F61AA1D276}" type="presParOf" srcId="{C2176FF5-6A64-41BB-A6C4-EF59C34CFC61}" destId="{C8F1EB61-0981-46F5-81BF-107FA7E2CFD9}" srcOrd="2" destOrd="0" presId="urn:microsoft.com/office/officeart/2005/8/layout/vList3"/>
    <dgm:cxn modelId="{F61990D9-911D-4329-84BF-490F20B6891C}" type="presParOf" srcId="{C8F1EB61-0981-46F5-81BF-107FA7E2CFD9}" destId="{CFB15D22-6F8A-4936-B6B4-B8686CFB257E}" srcOrd="0" destOrd="0" presId="urn:microsoft.com/office/officeart/2005/8/layout/vList3"/>
    <dgm:cxn modelId="{265EF79E-25A9-450E-84F4-4BF88248A54B}" type="presParOf" srcId="{C8F1EB61-0981-46F5-81BF-107FA7E2CFD9}" destId="{6A4EE2E4-D610-4B7B-9509-AEAA534A4784}" srcOrd="1" destOrd="0" presId="urn:microsoft.com/office/officeart/2005/8/layout/vList3"/>
    <dgm:cxn modelId="{52F3CF88-2E00-4760-A6DD-911DA51A1F95}" type="presParOf" srcId="{C2176FF5-6A64-41BB-A6C4-EF59C34CFC61}" destId="{44AC7D4C-173A-4DDE-B154-D97774DAC1BB}" srcOrd="3" destOrd="0" presId="urn:microsoft.com/office/officeart/2005/8/layout/vList3"/>
    <dgm:cxn modelId="{E498FCB7-4E8D-4211-9E5A-E39DB9111E9E}" type="presParOf" srcId="{C2176FF5-6A64-41BB-A6C4-EF59C34CFC61}" destId="{A55A25C9-93B8-4A4E-9608-1CA7D5C37D8A}" srcOrd="4" destOrd="0" presId="urn:microsoft.com/office/officeart/2005/8/layout/vList3"/>
    <dgm:cxn modelId="{44666851-A8DF-464C-9A37-C0C5555A0CE0}" type="presParOf" srcId="{A55A25C9-93B8-4A4E-9608-1CA7D5C37D8A}" destId="{626D9917-AE03-4B48-87FC-D4CC9C9809E8}" srcOrd="0" destOrd="0" presId="urn:microsoft.com/office/officeart/2005/8/layout/vList3"/>
    <dgm:cxn modelId="{B523E426-A099-4845-873F-CAA668D98EB4}" type="presParOf" srcId="{A55A25C9-93B8-4A4E-9608-1CA7D5C37D8A}" destId="{4F58E67B-E492-4115-91BC-277FE2B850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D184C-C89D-45EC-A946-ABB0F0A52728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0C13BD99-2C0C-426F-BAE8-AEC8A94B8C20}" type="pres">
      <dgm:prSet presAssocID="{86CD184C-C89D-45EC-A946-ABB0F0A52728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2B0D4D0B-A267-441B-B3A9-3101294E2211}" type="presOf" srcId="{86CD184C-C89D-45EC-A946-ABB0F0A52728}" destId="{0C13BD99-2C0C-426F-BAE8-AEC8A94B8C20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32B5A0-320F-48B3-933A-5A98620352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A09F3445-9368-4902-921F-62C82814027D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PA" dirty="0"/>
            <a:t>Desconocimiento de los nombres de los medicamentos</a:t>
          </a:r>
        </a:p>
      </dgm:t>
    </dgm:pt>
    <dgm:pt modelId="{7AB2AD77-E481-4B6E-AD0C-911F81D6C3E0}" type="parTrans" cxnId="{A66C9000-16F7-45D0-A232-6FCAF1AD247D}">
      <dgm:prSet/>
      <dgm:spPr/>
      <dgm:t>
        <a:bodyPr/>
        <a:lstStyle/>
        <a:p>
          <a:endParaRPr lang="es-PA"/>
        </a:p>
      </dgm:t>
    </dgm:pt>
    <dgm:pt modelId="{771A6984-00F9-44D4-B497-397D07A360B1}" type="sibTrans" cxnId="{A66C9000-16F7-45D0-A232-6FCAF1AD247D}">
      <dgm:prSet/>
      <dgm:spPr/>
      <dgm:t>
        <a:bodyPr/>
        <a:lstStyle/>
        <a:p>
          <a:endParaRPr lang="es-PA"/>
        </a:p>
      </dgm:t>
    </dgm:pt>
    <dgm:pt modelId="{4549D724-0912-4D62-BE38-E4983125C1AE}">
      <dgm:prSet phldrT="[Texto]"/>
      <dgm:spPr>
        <a:solidFill>
          <a:srgbClr val="0070C0"/>
        </a:solidFill>
      </dgm:spPr>
      <dgm:t>
        <a:bodyPr/>
        <a:lstStyle/>
        <a:p>
          <a:r>
            <a:rPr lang="es-PA" dirty="0"/>
            <a:t>Productos muy reciente</a:t>
          </a:r>
        </a:p>
      </dgm:t>
    </dgm:pt>
    <dgm:pt modelId="{006D0BE9-3F49-4452-9D19-B2CD28FBE533}" type="parTrans" cxnId="{21FF5D6A-2A99-4FF5-9FF4-11D504784D7C}">
      <dgm:prSet/>
      <dgm:spPr/>
      <dgm:t>
        <a:bodyPr/>
        <a:lstStyle/>
        <a:p>
          <a:endParaRPr lang="es-PA"/>
        </a:p>
      </dgm:t>
    </dgm:pt>
    <dgm:pt modelId="{FF27F824-C9B7-47CC-B7EC-508F283E10C3}" type="sibTrans" cxnId="{21FF5D6A-2A99-4FF5-9FF4-11D504784D7C}">
      <dgm:prSet/>
      <dgm:spPr/>
      <dgm:t>
        <a:bodyPr/>
        <a:lstStyle/>
        <a:p>
          <a:endParaRPr lang="es-PA"/>
        </a:p>
      </dgm:t>
    </dgm:pt>
    <dgm:pt modelId="{8812AD40-4EF6-44EC-8BCC-4F38DA4B98BB}">
      <dgm:prSet phldrT="[Texto]"/>
      <dgm:spPr>
        <a:solidFill>
          <a:srgbClr val="002060"/>
        </a:solidFill>
      </dgm:spPr>
      <dgm:t>
        <a:bodyPr/>
        <a:lstStyle/>
        <a:p>
          <a:r>
            <a:rPr lang="es-PA" dirty="0"/>
            <a:t>Envoltorios o etiquetados parecidos</a:t>
          </a:r>
        </a:p>
      </dgm:t>
    </dgm:pt>
    <dgm:pt modelId="{E8695293-8AA0-402D-8CC4-C11D43EBBB69}" type="parTrans" cxnId="{168883B8-BCF5-4AF9-A1F6-247256AA4074}">
      <dgm:prSet/>
      <dgm:spPr/>
      <dgm:t>
        <a:bodyPr/>
        <a:lstStyle/>
        <a:p>
          <a:endParaRPr lang="es-PA"/>
        </a:p>
      </dgm:t>
    </dgm:pt>
    <dgm:pt modelId="{03E49C15-2412-4684-B87D-EF8BF03A09E6}" type="sibTrans" cxnId="{168883B8-BCF5-4AF9-A1F6-247256AA4074}">
      <dgm:prSet/>
      <dgm:spPr/>
      <dgm:t>
        <a:bodyPr/>
        <a:lstStyle/>
        <a:p>
          <a:endParaRPr lang="es-PA"/>
        </a:p>
      </dgm:t>
    </dgm:pt>
    <dgm:pt modelId="{3A76A83E-3D89-413D-AE61-2CD3C119EE47}">
      <dgm:prSet phldrT="[Texto]"/>
      <dgm:spPr>
        <a:solidFill>
          <a:srgbClr val="7030A0"/>
        </a:solidFill>
      </dgm:spPr>
      <dgm:t>
        <a:bodyPr/>
        <a:lstStyle/>
        <a:p>
          <a:r>
            <a:rPr lang="es-PA" dirty="0"/>
            <a:t>Uso clínicos similares</a:t>
          </a:r>
        </a:p>
      </dgm:t>
    </dgm:pt>
    <dgm:pt modelId="{144C0BC5-D0CB-4159-8AC5-F3D337A0ADE8}" type="parTrans" cxnId="{39681ABD-9575-471B-B72C-885B2C49D3CF}">
      <dgm:prSet/>
      <dgm:spPr/>
      <dgm:t>
        <a:bodyPr/>
        <a:lstStyle/>
        <a:p>
          <a:endParaRPr lang="es-PA"/>
        </a:p>
      </dgm:t>
    </dgm:pt>
    <dgm:pt modelId="{D05D5D38-49DD-4D6D-81B8-3490985CD09E}" type="sibTrans" cxnId="{39681ABD-9575-471B-B72C-885B2C49D3CF}">
      <dgm:prSet/>
      <dgm:spPr/>
      <dgm:t>
        <a:bodyPr/>
        <a:lstStyle/>
        <a:p>
          <a:endParaRPr lang="es-PA"/>
        </a:p>
      </dgm:t>
    </dgm:pt>
    <dgm:pt modelId="{64E5EE9F-6626-40C2-9315-9BDC19B58A04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PA" dirty="0"/>
            <a:t>Recetas ilegibles o malos entendidos durante emisión de prescripción verbal</a:t>
          </a:r>
        </a:p>
      </dgm:t>
    </dgm:pt>
    <dgm:pt modelId="{F8B7676D-5FEE-423F-A7FF-E74B3387D746}" type="parTrans" cxnId="{E1CBE764-354B-40E9-84F8-5A0DB4A43C87}">
      <dgm:prSet/>
      <dgm:spPr/>
      <dgm:t>
        <a:bodyPr/>
        <a:lstStyle/>
        <a:p>
          <a:endParaRPr lang="es-PA"/>
        </a:p>
      </dgm:t>
    </dgm:pt>
    <dgm:pt modelId="{F87F51F6-EEA9-4ECD-82BA-ACB96932CE8E}" type="sibTrans" cxnId="{E1CBE764-354B-40E9-84F8-5A0DB4A43C87}">
      <dgm:prSet/>
      <dgm:spPr/>
      <dgm:t>
        <a:bodyPr/>
        <a:lstStyle/>
        <a:p>
          <a:endParaRPr lang="es-PA"/>
        </a:p>
      </dgm:t>
    </dgm:pt>
    <dgm:pt modelId="{319053D7-F93B-4115-A4F5-68158456D6B6}" type="pres">
      <dgm:prSet presAssocID="{0332B5A0-320F-48B3-933A-5A9862035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235759-A436-45EC-8C1B-2B89E7A382A1}" type="pres">
      <dgm:prSet presAssocID="{A09F3445-9368-4902-921F-62C82814027D}" presName="node" presStyleLbl="node1" presStyleIdx="0" presStyleCnt="5" custScaleY="129171" custLinFactNeighborX="7699" custLinFactNeighborY="46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DD1BEC-000F-496F-9B02-DE5257441170}" type="pres">
      <dgm:prSet presAssocID="{771A6984-00F9-44D4-B497-397D07A360B1}" presName="sibTrans" presStyleCnt="0"/>
      <dgm:spPr/>
    </dgm:pt>
    <dgm:pt modelId="{D8E3CC19-E0DC-4635-86A6-67A80191FBC8}" type="pres">
      <dgm:prSet presAssocID="{4549D724-0912-4D62-BE38-E4983125C1AE}" presName="node" presStyleLbl="node1" presStyleIdx="1" presStyleCnt="5" custScaleY="1237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ED7FBA-81F4-49D9-8AE3-FCC707002676}" type="pres">
      <dgm:prSet presAssocID="{FF27F824-C9B7-47CC-B7EC-508F283E10C3}" presName="sibTrans" presStyleCnt="0"/>
      <dgm:spPr/>
    </dgm:pt>
    <dgm:pt modelId="{E41DA544-74DB-461A-A3FF-23ED19118898}" type="pres">
      <dgm:prSet presAssocID="{8812AD40-4EF6-44EC-8BCC-4F38DA4B98BB}" presName="node" presStyleLbl="node1" presStyleIdx="2" presStyleCnt="5" custScaleY="127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1B57DD-3FD9-4923-9966-8A31505F626F}" type="pres">
      <dgm:prSet presAssocID="{03E49C15-2412-4684-B87D-EF8BF03A09E6}" presName="sibTrans" presStyleCnt="0"/>
      <dgm:spPr/>
    </dgm:pt>
    <dgm:pt modelId="{BB53D393-2F8E-4C47-BA20-97B1A692C69B}" type="pres">
      <dgm:prSet presAssocID="{3A76A83E-3D89-413D-AE61-2CD3C119EE47}" presName="node" presStyleLbl="node1" presStyleIdx="3" presStyleCnt="5" custScaleX="120272" custLinFactNeighborX="-35928" custLinFactNeighborY="1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B7DD9-ACD4-4818-9E12-CB04BA7BC910}" type="pres">
      <dgm:prSet presAssocID="{D05D5D38-49DD-4D6D-81B8-3490985CD09E}" presName="sibTrans" presStyleCnt="0"/>
      <dgm:spPr/>
    </dgm:pt>
    <dgm:pt modelId="{FCF24D19-D254-40EA-AE92-885C4C86970B}" type="pres">
      <dgm:prSet presAssocID="{64E5EE9F-6626-40C2-9315-9BDC19B58A04}" presName="node" presStyleLbl="node1" presStyleIdx="4" presStyleCnt="5" custScaleX="178635" custScaleY="117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126707-F0EC-4611-9348-4AB4061FAA7A}" type="presOf" srcId="{8812AD40-4EF6-44EC-8BCC-4F38DA4B98BB}" destId="{E41DA544-74DB-461A-A3FF-23ED19118898}" srcOrd="0" destOrd="0" presId="urn:microsoft.com/office/officeart/2005/8/layout/default"/>
    <dgm:cxn modelId="{958E742C-52DD-409F-B47E-C050159E1769}" type="presOf" srcId="{A09F3445-9368-4902-921F-62C82814027D}" destId="{E0235759-A436-45EC-8C1B-2B89E7A382A1}" srcOrd="0" destOrd="0" presId="urn:microsoft.com/office/officeart/2005/8/layout/default"/>
    <dgm:cxn modelId="{39681ABD-9575-471B-B72C-885B2C49D3CF}" srcId="{0332B5A0-320F-48B3-933A-5A9862035275}" destId="{3A76A83E-3D89-413D-AE61-2CD3C119EE47}" srcOrd="3" destOrd="0" parTransId="{144C0BC5-D0CB-4159-8AC5-F3D337A0ADE8}" sibTransId="{D05D5D38-49DD-4D6D-81B8-3490985CD09E}"/>
    <dgm:cxn modelId="{746C279E-17A3-4C1B-A0E6-0B054FA97A69}" type="presOf" srcId="{3A76A83E-3D89-413D-AE61-2CD3C119EE47}" destId="{BB53D393-2F8E-4C47-BA20-97B1A692C69B}" srcOrd="0" destOrd="0" presId="urn:microsoft.com/office/officeart/2005/8/layout/default"/>
    <dgm:cxn modelId="{8C65CB93-5688-461A-8CC6-F5C3CCCDEE94}" type="presOf" srcId="{0332B5A0-320F-48B3-933A-5A9862035275}" destId="{319053D7-F93B-4115-A4F5-68158456D6B6}" srcOrd="0" destOrd="0" presId="urn:microsoft.com/office/officeart/2005/8/layout/default"/>
    <dgm:cxn modelId="{4A51D642-2933-4CC9-BBBD-5907E3A4138C}" type="presOf" srcId="{4549D724-0912-4D62-BE38-E4983125C1AE}" destId="{D8E3CC19-E0DC-4635-86A6-67A80191FBC8}" srcOrd="0" destOrd="0" presId="urn:microsoft.com/office/officeart/2005/8/layout/default"/>
    <dgm:cxn modelId="{A66C9000-16F7-45D0-A232-6FCAF1AD247D}" srcId="{0332B5A0-320F-48B3-933A-5A9862035275}" destId="{A09F3445-9368-4902-921F-62C82814027D}" srcOrd="0" destOrd="0" parTransId="{7AB2AD77-E481-4B6E-AD0C-911F81D6C3E0}" sibTransId="{771A6984-00F9-44D4-B497-397D07A360B1}"/>
    <dgm:cxn modelId="{E1CBE764-354B-40E9-84F8-5A0DB4A43C87}" srcId="{0332B5A0-320F-48B3-933A-5A9862035275}" destId="{64E5EE9F-6626-40C2-9315-9BDC19B58A04}" srcOrd="4" destOrd="0" parTransId="{F8B7676D-5FEE-423F-A7FF-E74B3387D746}" sibTransId="{F87F51F6-EEA9-4ECD-82BA-ACB96932CE8E}"/>
    <dgm:cxn modelId="{21FF5D6A-2A99-4FF5-9FF4-11D504784D7C}" srcId="{0332B5A0-320F-48B3-933A-5A9862035275}" destId="{4549D724-0912-4D62-BE38-E4983125C1AE}" srcOrd="1" destOrd="0" parTransId="{006D0BE9-3F49-4452-9D19-B2CD28FBE533}" sibTransId="{FF27F824-C9B7-47CC-B7EC-508F283E10C3}"/>
    <dgm:cxn modelId="{168883B8-BCF5-4AF9-A1F6-247256AA4074}" srcId="{0332B5A0-320F-48B3-933A-5A9862035275}" destId="{8812AD40-4EF6-44EC-8BCC-4F38DA4B98BB}" srcOrd="2" destOrd="0" parTransId="{E8695293-8AA0-402D-8CC4-C11D43EBBB69}" sibTransId="{03E49C15-2412-4684-B87D-EF8BF03A09E6}"/>
    <dgm:cxn modelId="{68BD3CBF-1415-4B3C-8E42-C68751D6D5C7}" type="presOf" srcId="{64E5EE9F-6626-40C2-9315-9BDC19B58A04}" destId="{FCF24D19-D254-40EA-AE92-885C4C86970B}" srcOrd="0" destOrd="0" presId="urn:microsoft.com/office/officeart/2005/8/layout/default"/>
    <dgm:cxn modelId="{349BA9D1-CE57-4040-9532-604758617499}" type="presParOf" srcId="{319053D7-F93B-4115-A4F5-68158456D6B6}" destId="{E0235759-A436-45EC-8C1B-2B89E7A382A1}" srcOrd="0" destOrd="0" presId="urn:microsoft.com/office/officeart/2005/8/layout/default"/>
    <dgm:cxn modelId="{92D5D3C6-1A31-4C3F-819D-CB5F35CB8FDF}" type="presParOf" srcId="{319053D7-F93B-4115-A4F5-68158456D6B6}" destId="{CFDD1BEC-000F-496F-9B02-DE5257441170}" srcOrd="1" destOrd="0" presId="urn:microsoft.com/office/officeart/2005/8/layout/default"/>
    <dgm:cxn modelId="{F9E00E5A-822F-4FD4-B503-680D8864DC86}" type="presParOf" srcId="{319053D7-F93B-4115-A4F5-68158456D6B6}" destId="{D8E3CC19-E0DC-4635-86A6-67A80191FBC8}" srcOrd="2" destOrd="0" presId="urn:microsoft.com/office/officeart/2005/8/layout/default"/>
    <dgm:cxn modelId="{1B5944AA-3DD2-47D9-87CB-92C09ABA255E}" type="presParOf" srcId="{319053D7-F93B-4115-A4F5-68158456D6B6}" destId="{8FED7FBA-81F4-49D9-8AE3-FCC707002676}" srcOrd="3" destOrd="0" presId="urn:microsoft.com/office/officeart/2005/8/layout/default"/>
    <dgm:cxn modelId="{7B745D44-7361-4F5B-ADE7-103CFEFB018B}" type="presParOf" srcId="{319053D7-F93B-4115-A4F5-68158456D6B6}" destId="{E41DA544-74DB-461A-A3FF-23ED19118898}" srcOrd="4" destOrd="0" presId="urn:microsoft.com/office/officeart/2005/8/layout/default"/>
    <dgm:cxn modelId="{664DDFED-3FA1-496C-A2E1-4787DBF06BD7}" type="presParOf" srcId="{319053D7-F93B-4115-A4F5-68158456D6B6}" destId="{0C1B57DD-3FD9-4923-9966-8A31505F626F}" srcOrd="5" destOrd="0" presId="urn:microsoft.com/office/officeart/2005/8/layout/default"/>
    <dgm:cxn modelId="{D670BD6D-89F0-4738-BF62-BD129F792EBC}" type="presParOf" srcId="{319053D7-F93B-4115-A4F5-68158456D6B6}" destId="{BB53D393-2F8E-4C47-BA20-97B1A692C69B}" srcOrd="6" destOrd="0" presId="urn:microsoft.com/office/officeart/2005/8/layout/default"/>
    <dgm:cxn modelId="{0F493357-C00C-42EE-BBA0-D18BC5A0195A}" type="presParOf" srcId="{319053D7-F93B-4115-A4F5-68158456D6B6}" destId="{4D1B7DD9-ACD4-4818-9E12-CB04BA7BC910}" srcOrd="7" destOrd="0" presId="urn:microsoft.com/office/officeart/2005/8/layout/default"/>
    <dgm:cxn modelId="{D4EE3849-B46A-46F3-A6E4-44AD84047840}" type="presParOf" srcId="{319053D7-F93B-4115-A4F5-68158456D6B6}" destId="{FCF24D19-D254-40EA-AE92-885C4C8697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32B5A0-320F-48B3-933A-5A98620352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A09F3445-9368-4902-921F-62C82814027D}">
      <dgm:prSet phldrT="[Texto]"/>
      <dgm:spPr>
        <a:solidFill>
          <a:srgbClr val="002060"/>
        </a:solidFill>
      </dgm:spPr>
      <dgm:t>
        <a:bodyPr/>
        <a:lstStyle/>
        <a:p>
          <a:r>
            <a:rPr lang="es-PA" dirty="0"/>
            <a:t>Unidades de cuidados intensivos</a:t>
          </a:r>
        </a:p>
      </dgm:t>
    </dgm:pt>
    <dgm:pt modelId="{7AB2AD77-E481-4B6E-AD0C-911F81D6C3E0}" type="parTrans" cxnId="{A66C9000-16F7-45D0-A232-6FCAF1AD247D}">
      <dgm:prSet/>
      <dgm:spPr/>
      <dgm:t>
        <a:bodyPr/>
        <a:lstStyle/>
        <a:p>
          <a:endParaRPr lang="es-PA"/>
        </a:p>
      </dgm:t>
    </dgm:pt>
    <dgm:pt modelId="{771A6984-00F9-44D4-B497-397D07A360B1}" type="sibTrans" cxnId="{A66C9000-16F7-45D0-A232-6FCAF1AD247D}">
      <dgm:prSet/>
      <dgm:spPr/>
      <dgm:t>
        <a:bodyPr/>
        <a:lstStyle/>
        <a:p>
          <a:endParaRPr lang="es-PA"/>
        </a:p>
      </dgm:t>
    </dgm:pt>
    <dgm:pt modelId="{4549D724-0912-4D62-BE38-E4983125C1AE}">
      <dgm:prSet phldrT="[Texto]"/>
      <dgm:spPr>
        <a:solidFill>
          <a:srgbClr val="00B050"/>
        </a:solidFill>
      </dgm:spPr>
      <dgm:t>
        <a:bodyPr/>
        <a:lstStyle/>
        <a:p>
          <a:r>
            <a:rPr lang="es-PA" dirty="0"/>
            <a:t>Los quirófanos de cirugías cardíaca</a:t>
          </a:r>
        </a:p>
      </dgm:t>
    </dgm:pt>
    <dgm:pt modelId="{006D0BE9-3F49-4452-9D19-B2CD28FBE533}" type="parTrans" cxnId="{21FF5D6A-2A99-4FF5-9FF4-11D504784D7C}">
      <dgm:prSet/>
      <dgm:spPr/>
      <dgm:t>
        <a:bodyPr/>
        <a:lstStyle/>
        <a:p>
          <a:endParaRPr lang="es-PA"/>
        </a:p>
      </dgm:t>
    </dgm:pt>
    <dgm:pt modelId="{FF27F824-C9B7-47CC-B7EC-508F283E10C3}" type="sibTrans" cxnId="{21FF5D6A-2A99-4FF5-9FF4-11D504784D7C}">
      <dgm:prSet/>
      <dgm:spPr/>
      <dgm:t>
        <a:bodyPr/>
        <a:lstStyle/>
        <a:p>
          <a:endParaRPr lang="es-PA"/>
        </a:p>
      </dgm:t>
    </dgm:pt>
    <dgm:pt modelId="{319053D7-F93B-4115-A4F5-68158456D6B6}" type="pres">
      <dgm:prSet presAssocID="{0332B5A0-320F-48B3-933A-5A98620352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235759-A436-45EC-8C1B-2B89E7A382A1}" type="pres">
      <dgm:prSet presAssocID="{A09F3445-9368-4902-921F-62C82814027D}" presName="node" presStyleLbl="node1" presStyleIdx="0" presStyleCnt="2" custLinFactNeighborX="5000" custLinFactNeighborY="-360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DD1BEC-000F-496F-9B02-DE5257441170}" type="pres">
      <dgm:prSet presAssocID="{771A6984-00F9-44D4-B497-397D07A360B1}" presName="sibTrans" presStyleCnt="0"/>
      <dgm:spPr/>
    </dgm:pt>
    <dgm:pt modelId="{D8E3CC19-E0DC-4635-86A6-67A80191FBC8}" type="pres">
      <dgm:prSet presAssocID="{4549D724-0912-4D62-BE38-E4983125C1AE}" presName="node" presStyleLbl="node1" presStyleIdx="1" presStyleCnt="2" custLinFactNeighborX="51" custLinFactNeighborY="-37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8E742C-52DD-409F-B47E-C050159E1769}" type="presOf" srcId="{A09F3445-9368-4902-921F-62C82814027D}" destId="{E0235759-A436-45EC-8C1B-2B89E7A382A1}" srcOrd="0" destOrd="0" presId="urn:microsoft.com/office/officeart/2005/8/layout/default"/>
    <dgm:cxn modelId="{4A51D642-2933-4CC9-BBBD-5907E3A4138C}" type="presOf" srcId="{4549D724-0912-4D62-BE38-E4983125C1AE}" destId="{D8E3CC19-E0DC-4635-86A6-67A80191FBC8}" srcOrd="0" destOrd="0" presId="urn:microsoft.com/office/officeart/2005/8/layout/default"/>
    <dgm:cxn modelId="{A66C9000-16F7-45D0-A232-6FCAF1AD247D}" srcId="{0332B5A0-320F-48B3-933A-5A9862035275}" destId="{A09F3445-9368-4902-921F-62C82814027D}" srcOrd="0" destOrd="0" parTransId="{7AB2AD77-E481-4B6E-AD0C-911F81D6C3E0}" sibTransId="{771A6984-00F9-44D4-B497-397D07A360B1}"/>
    <dgm:cxn modelId="{8C65CB93-5688-461A-8CC6-F5C3CCCDEE94}" type="presOf" srcId="{0332B5A0-320F-48B3-933A-5A9862035275}" destId="{319053D7-F93B-4115-A4F5-68158456D6B6}" srcOrd="0" destOrd="0" presId="urn:microsoft.com/office/officeart/2005/8/layout/default"/>
    <dgm:cxn modelId="{21FF5D6A-2A99-4FF5-9FF4-11D504784D7C}" srcId="{0332B5A0-320F-48B3-933A-5A9862035275}" destId="{4549D724-0912-4D62-BE38-E4983125C1AE}" srcOrd="1" destOrd="0" parTransId="{006D0BE9-3F49-4452-9D19-B2CD28FBE533}" sibTransId="{FF27F824-C9B7-47CC-B7EC-508F283E10C3}"/>
    <dgm:cxn modelId="{349BA9D1-CE57-4040-9532-604758617499}" type="presParOf" srcId="{319053D7-F93B-4115-A4F5-68158456D6B6}" destId="{E0235759-A436-45EC-8C1B-2B89E7A382A1}" srcOrd="0" destOrd="0" presId="urn:microsoft.com/office/officeart/2005/8/layout/default"/>
    <dgm:cxn modelId="{92D5D3C6-1A31-4C3F-819D-CB5F35CB8FDF}" type="presParOf" srcId="{319053D7-F93B-4115-A4F5-68158456D6B6}" destId="{CFDD1BEC-000F-496F-9B02-DE5257441170}" srcOrd="1" destOrd="0" presId="urn:microsoft.com/office/officeart/2005/8/layout/default"/>
    <dgm:cxn modelId="{F9E00E5A-822F-4FD4-B503-680D8864DC86}" type="presParOf" srcId="{319053D7-F93B-4115-A4F5-68158456D6B6}" destId="{D8E3CC19-E0DC-4635-86A6-67A80191FBC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9E4B02-616A-40B9-B009-F63A52B07F2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040E07AB-AD14-4DF4-A192-76F20C4A8E7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A" sz="1600" dirty="0"/>
            <a:t>Verificar paciente,  procedimiento y sitio correcto</a:t>
          </a:r>
        </a:p>
      </dgm:t>
    </dgm:pt>
    <dgm:pt modelId="{DEA417D4-700A-4AEF-886C-AFB8F6D2DE0C}" type="parTrans" cxnId="{8DD5E7F6-6E31-46A1-961D-7938DD185FD3}">
      <dgm:prSet/>
      <dgm:spPr/>
      <dgm:t>
        <a:bodyPr/>
        <a:lstStyle/>
        <a:p>
          <a:endParaRPr lang="es-PA"/>
        </a:p>
      </dgm:t>
    </dgm:pt>
    <dgm:pt modelId="{65AA131F-22AA-4C3C-9577-7449C61DA42D}" type="sibTrans" cxnId="{8DD5E7F6-6E31-46A1-961D-7938DD185FD3}">
      <dgm:prSet/>
      <dgm:spPr/>
      <dgm:t>
        <a:bodyPr/>
        <a:lstStyle/>
        <a:p>
          <a:endParaRPr lang="es-PA"/>
        </a:p>
      </dgm:t>
    </dgm:pt>
    <dgm:pt modelId="{3469D589-A343-4C33-9F09-48342FF334EE}">
      <dgm:prSet phldrT="[Texto]" phldr="1"/>
      <dgm:spPr/>
      <dgm:t>
        <a:bodyPr/>
        <a:lstStyle/>
        <a:p>
          <a:endParaRPr lang="es-PA"/>
        </a:p>
      </dgm:t>
    </dgm:pt>
    <dgm:pt modelId="{EF14A828-38FC-4CCA-8BA9-8B93FF15E892}" type="parTrans" cxnId="{83914004-654E-422C-9D60-71C066A78942}">
      <dgm:prSet/>
      <dgm:spPr/>
      <dgm:t>
        <a:bodyPr/>
        <a:lstStyle/>
        <a:p>
          <a:endParaRPr lang="es-PA"/>
        </a:p>
      </dgm:t>
    </dgm:pt>
    <dgm:pt modelId="{6738B659-7958-4C09-A2A0-466097CFBF3B}" type="sibTrans" cxnId="{83914004-654E-422C-9D60-71C066A78942}">
      <dgm:prSet/>
      <dgm:spPr/>
      <dgm:t>
        <a:bodyPr/>
        <a:lstStyle/>
        <a:p>
          <a:endParaRPr lang="es-PA"/>
        </a:p>
      </dgm:t>
    </dgm:pt>
    <dgm:pt modelId="{4AA302C9-AEB6-4798-8B17-A76BAB1A7F95}">
      <dgm:prSet phldrT="[Texto]"/>
      <dgm:spPr>
        <a:solidFill>
          <a:srgbClr val="002060"/>
        </a:solidFill>
      </dgm:spPr>
      <dgm:t>
        <a:bodyPr/>
        <a:lstStyle/>
        <a:p>
          <a:r>
            <a:rPr lang="es-PA" dirty="0"/>
            <a:t>Garantizar que los documentos, imágenes y estudios relevantes se encuentren disponibles y correctamente etiquetados y  expuestos</a:t>
          </a:r>
        </a:p>
      </dgm:t>
    </dgm:pt>
    <dgm:pt modelId="{5894F2AF-AE66-4AEC-87B4-D179F3DB9286}" type="parTrans" cxnId="{B18ADBC6-27CC-4D6D-A905-F9F8F9A4E50F}">
      <dgm:prSet/>
      <dgm:spPr/>
      <dgm:t>
        <a:bodyPr/>
        <a:lstStyle/>
        <a:p>
          <a:endParaRPr lang="es-PA"/>
        </a:p>
      </dgm:t>
    </dgm:pt>
    <dgm:pt modelId="{52692A24-5167-48F0-9D1F-6162E5B994F1}" type="sibTrans" cxnId="{B18ADBC6-27CC-4D6D-A905-F9F8F9A4E50F}">
      <dgm:prSet/>
      <dgm:spPr/>
      <dgm:t>
        <a:bodyPr/>
        <a:lstStyle/>
        <a:p>
          <a:endParaRPr lang="es-PA"/>
        </a:p>
      </dgm:t>
    </dgm:pt>
    <dgm:pt modelId="{6D2DD73A-BFDD-4415-8A15-3E6262C3D89B}">
      <dgm:prSet phldrT="[Texto]" phldr="1"/>
      <dgm:spPr/>
      <dgm:t>
        <a:bodyPr/>
        <a:lstStyle/>
        <a:p>
          <a:endParaRPr lang="es-PA"/>
        </a:p>
      </dgm:t>
    </dgm:pt>
    <dgm:pt modelId="{AD2E3879-3392-4B20-B989-A9572FAC5995}" type="parTrans" cxnId="{11F439FF-154D-48EB-966F-F89A478359ED}">
      <dgm:prSet/>
      <dgm:spPr/>
      <dgm:t>
        <a:bodyPr/>
        <a:lstStyle/>
        <a:p>
          <a:endParaRPr lang="es-PA"/>
        </a:p>
      </dgm:t>
    </dgm:pt>
    <dgm:pt modelId="{6D999BDE-F360-403D-93BA-65FD2A75BDCF}" type="sibTrans" cxnId="{11F439FF-154D-48EB-966F-F89A478359ED}">
      <dgm:prSet/>
      <dgm:spPr/>
      <dgm:t>
        <a:bodyPr/>
        <a:lstStyle/>
        <a:p>
          <a:endParaRPr lang="es-PA"/>
        </a:p>
      </dgm:t>
    </dgm:pt>
    <dgm:pt modelId="{0658EA41-2A2F-4442-80A4-EE413C382659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PA" dirty="0"/>
            <a:t>Verificar que los componentes sanguíneos necesarios, el equipo médico y/o los implantes especiales estén presentes</a:t>
          </a:r>
        </a:p>
      </dgm:t>
    </dgm:pt>
    <dgm:pt modelId="{A9875F80-2A38-4988-97D6-13539FB139F1}" type="parTrans" cxnId="{B189002F-5C32-4575-8B76-84D309F0071D}">
      <dgm:prSet/>
      <dgm:spPr/>
      <dgm:t>
        <a:bodyPr/>
        <a:lstStyle/>
        <a:p>
          <a:endParaRPr lang="es-PA"/>
        </a:p>
      </dgm:t>
    </dgm:pt>
    <dgm:pt modelId="{FE1E1C48-E77A-4264-AA4F-2DB5BC92135F}" type="sibTrans" cxnId="{B189002F-5C32-4575-8B76-84D309F0071D}">
      <dgm:prSet/>
      <dgm:spPr/>
      <dgm:t>
        <a:bodyPr/>
        <a:lstStyle/>
        <a:p>
          <a:endParaRPr lang="es-PA"/>
        </a:p>
      </dgm:t>
    </dgm:pt>
    <dgm:pt modelId="{21E17149-E058-46AB-B727-67DEDA8C054B}" type="pres">
      <dgm:prSet presAssocID="{2E9E4B02-616A-40B9-B009-F63A52B07F2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9AD7A1A-A2A1-40B6-9FEB-087446931A3C}" type="pres">
      <dgm:prSet presAssocID="{040E07AB-AD14-4DF4-A192-76F20C4A8E7A}" presName="composite" presStyleCnt="0"/>
      <dgm:spPr/>
    </dgm:pt>
    <dgm:pt modelId="{C5DD26CE-C27C-46E6-861F-1DA8F02778DF}" type="pres">
      <dgm:prSet presAssocID="{040E07AB-AD14-4DF4-A192-76F20C4A8E7A}" presName="bentUpArrow1" presStyleLbl="alignImgPlace1" presStyleIdx="0" presStyleCnt="2"/>
      <dgm:spPr/>
    </dgm:pt>
    <dgm:pt modelId="{0ABB9833-3316-480F-A0C2-8C18816B0FFA}" type="pres">
      <dgm:prSet presAssocID="{040E07AB-AD14-4DF4-A192-76F20C4A8E7A}" presName="ParentText" presStyleLbl="node1" presStyleIdx="0" presStyleCnt="3" custLinFactNeighborX="-16382" custLinFactNeighborY="-58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F5422-C13A-46CA-9068-817730120FD8}" type="pres">
      <dgm:prSet presAssocID="{040E07AB-AD14-4DF4-A192-76F20C4A8E7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55E001-CF4F-4C16-B2E0-8168AA39FD62}" type="pres">
      <dgm:prSet presAssocID="{65AA131F-22AA-4C3C-9577-7449C61DA42D}" presName="sibTrans" presStyleCnt="0"/>
      <dgm:spPr/>
    </dgm:pt>
    <dgm:pt modelId="{C027DCAD-C83F-42E8-9D20-49029AEFE4B9}" type="pres">
      <dgm:prSet presAssocID="{4AA302C9-AEB6-4798-8B17-A76BAB1A7F95}" presName="composite" presStyleCnt="0"/>
      <dgm:spPr/>
    </dgm:pt>
    <dgm:pt modelId="{597DC94C-0EB6-4673-94EC-762148C2D171}" type="pres">
      <dgm:prSet presAssocID="{4AA302C9-AEB6-4798-8B17-A76BAB1A7F95}" presName="bentUpArrow1" presStyleLbl="alignImgPlace1" presStyleIdx="1" presStyleCnt="2"/>
      <dgm:spPr/>
    </dgm:pt>
    <dgm:pt modelId="{BE58E0AD-4DC9-4D20-9276-E8985BD16B7E}" type="pres">
      <dgm:prSet presAssocID="{4AA302C9-AEB6-4798-8B17-A76BAB1A7F95}" presName="ParentText" presStyleLbl="node1" presStyleIdx="1" presStyleCnt="3" custScaleX="139312" custScaleY="124703" custLinFactNeighborX="-7760" custLinFactNeighborY="-3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0FB491-54FC-4ED6-A2B6-28E93717BC3F}" type="pres">
      <dgm:prSet presAssocID="{4AA302C9-AEB6-4798-8B17-A76BAB1A7F9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90DC9D-A1E7-4F53-983B-3ADA4AA746C9}" type="pres">
      <dgm:prSet presAssocID="{52692A24-5167-48F0-9D1F-6162E5B994F1}" presName="sibTrans" presStyleCnt="0"/>
      <dgm:spPr/>
    </dgm:pt>
    <dgm:pt modelId="{3857F702-6F24-4F3E-B844-97C7D339A6DA}" type="pres">
      <dgm:prSet presAssocID="{0658EA41-2A2F-4442-80A4-EE413C382659}" presName="composite" presStyleCnt="0"/>
      <dgm:spPr/>
    </dgm:pt>
    <dgm:pt modelId="{1FEDEAAC-9E4E-4EB8-81AF-1BF439E63A8B}" type="pres">
      <dgm:prSet presAssocID="{0658EA41-2A2F-4442-80A4-EE413C382659}" presName="ParentText" presStyleLbl="node1" presStyleIdx="2" presStyleCnt="3" custScaleX="161191" custScaleY="109119" custLinFactNeighborX="13727" custLinFactNeighborY="16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9920E5-3E0F-4B45-B9E2-5E27DF485B5A}" type="presOf" srcId="{4AA302C9-AEB6-4798-8B17-A76BAB1A7F95}" destId="{BE58E0AD-4DC9-4D20-9276-E8985BD16B7E}" srcOrd="0" destOrd="0" presId="urn:microsoft.com/office/officeart/2005/8/layout/StepDownProcess"/>
    <dgm:cxn modelId="{83914004-654E-422C-9D60-71C066A78942}" srcId="{040E07AB-AD14-4DF4-A192-76F20C4A8E7A}" destId="{3469D589-A343-4C33-9F09-48342FF334EE}" srcOrd="0" destOrd="0" parTransId="{EF14A828-38FC-4CCA-8BA9-8B93FF15E892}" sibTransId="{6738B659-7958-4C09-A2A0-466097CFBF3B}"/>
    <dgm:cxn modelId="{B18ADBC6-27CC-4D6D-A905-F9F8F9A4E50F}" srcId="{2E9E4B02-616A-40B9-B009-F63A52B07F2C}" destId="{4AA302C9-AEB6-4798-8B17-A76BAB1A7F95}" srcOrd="1" destOrd="0" parTransId="{5894F2AF-AE66-4AEC-87B4-D179F3DB9286}" sibTransId="{52692A24-5167-48F0-9D1F-6162E5B994F1}"/>
    <dgm:cxn modelId="{13317D07-8D80-49B2-9DC1-6AF876318269}" type="presOf" srcId="{3469D589-A343-4C33-9F09-48342FF334EE}" destId="{875F5422-C13A-46CA-9068-817730120FD8}" srcOrd="0" destOrd="0" presId="urn:microsoft.com/office/officeart/2005/8/layout/StepDownProcess"/>
    <dgm:cxn modelId="{D47A9E79-935E-4A6C-96D5-F9559E18419C}" type="presOf" srcId="{0658EA41-2A2F-4442-80A4-EE413C382659}" destId="{1FEDEAAC-9E4E-4EB8-81AF-1BF439E63A8B}" srcOrd="0" destOrd="0" presId="urn:microsoft.com/office/officeart/2005/8/layout/StepDownProcess"/>
    <dgm:cxn modelId="{8DD5E7F6-6E31-46A1-961D-7938DD185FD3}" srcId="{2E9E4B02-616A-40B9-B009-F63A52B07F2C}" destId="{040E07AB-AD14-4DF4-A192-76F20C4A8E7A}" srcOrd="0" destOrd="0" parTransId="{DEA417D4-700A-4AEF-886C-AFB8F6D2DE0C}" sibTransId="{65AA131F-22AA-4C3C-9577-7449C61DA42D}"/>
    <dgm:cxn modelId="{AD5D48EF-DCFF-4446-B923-AD794AC1CB66}" type="presOf" srcId="{6D2DD73A-BFDD-4415-8A15-3E6262C3D89B}" destId="{C60FB491-54FC-4ED6-A2B6-28E93717BC3F}" srcOrd="0" destOrd="0" presId="urn:microsoft.com/office/officeart/2005/8/layout/StepDownProcess"/>
    <dgm:cxn modelId="{11F439FF-154D-48EB-966F-F89A478359ED}" srcId="{4AA302C9-AEB6-4798-8B17-A76BAB1A7F95}" destId="{6D2DD73A-BFDD-4415-8A15-3E6262C3D89B}" srcOrd="0" destOrd="0" parTransId="{AD2E3879-3392-4B20-B989-A9572FAC5995}" sibTransId="{6D999BDE-F360-403D-93BA-65FD2A75BDCF}"/>
    <dgm:cxn modelId="{88EC38A2-BD98-4ACB-B1AE-5ED42C81AFA0}" type="presOf" srcId="{040E07AB-AD14-4DF4-A192-76F20C4A8E7A}" destId="{0ABB9833-3316-480F-A0C2-8C18816B0FFA}" srcOrd="0" destOrd="0" presId="urn:microsoft.com/office/officeart/2005/8/layout/StepDownProcess"/>
    <dgm:cxn modelId="{26AAEE0A-2825-47FC-A76B-C2FDE2A7B05A}" type="presOf" srcId="{2E9E4B02-616A-40B9-B009-F63A52B07F2C}" destId="{21E17149-E058-46AB-B727-67DEDA8C054B}" srcOrd="0" destOrd="0" presId="urn:microsoft.com/office/officeart/2005/8/layout/StepDownProcess"/>
    <dgm:cxn modelId="{B189002F-5C32-4575-8B76-84D309F0071D}" srcId="{2E9E4B02-616A-40B9-B009-F63A52B07F2C}" destId="{0658EA41-2A2F-4442-80A4-EE413C382659}" srcOrd="2" destOrd="0" parTransId="{A9875F80-2A38-4988-97D6-13539FB139F1}" sibTransId="{FE1E1C48-E77A-4264-AA4F-2DB5BC92135F}"/>
    <dgm:cxn modelId="{546E1BAA-64DA-43D9-8519-78F9F512BD66}" type="presParOf" srcId="{21E17149-E058-46AB-B727-67DEDA8C054B}" destId="{69AD7A1A-A2A1-40B6-9FEB-087446931A3C}" srcOrd="0" destOrd="0" presId="urn:microsoft.com/office/officeart/2005/8/layout/StepDownProcess"/>
    <dgm:cxn modelId="{AF11FD5D-F41F-4E3F-A3BC-A27FC7663BFC}" type="presParOf" srcId="{69AD7A1A-A2A1-40B6-9FEB-087446931A3C}" destId="{C5DD26CE-C27C-46E6-861F-1DA8F02778DF}" srcOrd="0" destOrd="0" presId="urn:microsoft.com/office/officeart/2005/8/layout/StepDownProcess"/>
    <dgm:cxn modelId="{B252E89D-8F2A-43B1-A528-EE00C5C66A24}" type="presParOf" srcId="{69AD7A1A-A2A1-40B6-9FEB-087446931A3C}" destId="{0ABB9833-3316-480F-A0C2-8C18816B0FFA}" srcOrd="1" destOrd="0" presId="urn:microsoft.com/office/officeart/2005/8/layout/StepDownProcess"/>
    <dgm:cxn modelId="{D67FF1BA-391E-4039-805F-907E2792C52B}" type="presParOf" srcId="{69AD7A1A-A2A1-40B6-9FEB-087446931A3C}" destId="{875F5422-C13A-46CA-9068-817730120FD8}" srcOrd="2" destOrd="0" presId="urn:microsoft.com/office/officeart/2005/8/layout/StepDownProcess"/>
    <dgm:cxn modelId="{1AF30018-9F33-4AA6-BAEC-5A8D9CB3DE75}" type="presParOf" srcId="{21E17149-E058-46AB-B727-67DEDA8C054B}" destId="{2D55E001-CF4F-4C16-B2E0-8168AA39FD62}" srcOrd="1" destOrd="0" presId="urn:microsoft.com/office/officeart/2005/8/layout/StepDownProcess"/>
    <dgm:cxn modelId="{E878511E-7545-46BD-B38E-831FC554D5EE}" type="presParOf" srcId="{21E17149-E058-46AB-B727-67DEDA8C054B}" destId="{C027DCAD-C83F-42E8-9D20-49029AEFE4B9}" srcOrd="2" destOrd="0" presId="urn:microsoft.com/office/officeart/2005/8/layout/StepDownProcess"/>
    <dgm:cxn modelId="{3D0F8C92-A880-41DB-9CDD-DCCF22D0561A}" type="presParOf" srcId="{C027DCAD-C83F-42E8-9D20-49029AEFE4B9}" destId="{597DC94C-0EB6-4673-94EC-762148C2D171}" srcOrd="0" destOrd="0" presId="urn:microsoft.com/office/officeart/2005/8/layout/StepDownProcess"/>
    <dgm:cxn modelId="{8F4AA14E-0E20-4F0F-9108-4E40EDAD94F1}" type="presParOf" srcId="{C027DCAD-C83F-42E8-9D20-49029AEFE4B9}" destId="{BE58E0AD-4DC9-4D20-9276-E8985BD16B7E}" srcOrd="1" destOrd="0" presId="urn:microsoft.com/office/officeart/2005/8/layout/StepDownProcess"/>
    <dgm:cxn modelId="{97784B77-93CF-47A2-9B39-22CBB87916D8}" type="presParOf" srcId="{C027DCAD-C83F-42E8-9D20-49029AEFE4B9}" destId="{C60FB491-54FC-4ED6-A2B6-28E93717BC3F}" srcOrd="2" destOrd="0" presId="urn:microsoft.com/office/officeart/2005/8/layout/StepDownProcess"/>
    <dgm:cxn modelId="{F556E9B3-D844-43B2-AF65-5E4D9C89EF5C}" type="presParOf" srcId="{21E17149-E058-46AB-B727-67DEDA8C054B}" destId="{0A90DC9D-A1E7-4F53-983B-3ADA4AA746C9}" srcOrd="3" destOrd="0" presId="urn:microsoft.com/office/officeart/2005/8/layout/StepDownProcess"/>
    <dgm:cxn modelId="{735A623F-B7D5-4E2A-BB71-18D93E85EBE6}" type="presParOf" srcId="{21E17149-E058-46AB-B727-67DEDA8C054B}" destId="{3857F702-6F24-4F3E-B844-97C7D339A6DA}" srcOrd="4" destOrd="0" presId="urn:microsoft.com/office/officeart/2005/8/layout/StepDownProcess"/>
    <dgm:cxn modelId="{906E6090-A1BA-4AB5-AB78-4F2A4E2291B4}" type="presParOf" srcId="{3857F702-6F24-4F3E-B844-97C7D339A6DA}" destId="{1FEDEAAC-9E4E-4EB8-81AF-1BF439E63A8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fermeriabuenosaires.com/en/heparina-sodica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centromujer.republica.com/salud/consejos-para-usar-correctamente-los-antibioticos.html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fermeriabuenosaires.com/en/agentes-citostaticos-extravasacion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urophilum.blogspot.com/2013/11/sulfato-de-magnesio-en-neurologia.html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fermeroquirofano.blogspot.com/2009_12_01_archive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hombre-operando-una-cirugia-3376790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edu.uy/scielo.php?script=sci_arttext&amp;pid=S1688-12732009000100007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osidadesdelamicrobiologia.blogspot.com/2010/05/microbiologia-de-la-infeccion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iatriabasadaenpruebas.com/2015/01/las-victimas-de-los-eventos-adversos-e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snimnews.com/en/news/2015/09/17/862705/antibacterial-soap-no-better-than-regular-soap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enurseucv.blogspot.com/p/lavado-de-manos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abilitacionblog.com/2010_02_01_archive.html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fermeriacreativa.com/2019/07/08/escala-de-downto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aosenlared.net/visto-bueno-del-congreso-a-la-ley-que-podria-convertir-a-espana-en-el-primer-pais-europeo-en-garantizar-la-seguridad-del-paciente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uevacaravana.blogspot.com/2012/12/la-nueva-caravana_30.html" TargetMode="Externa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spacientes.com/noticias/sanidad/medicos-y-enfermeros-las-profesiones-mas-valoradas-por-los-espanol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hyperlink" Target="https://www.cuidando.es/planes-de-cuidados-y-seguridad-del-paciente/" TargetMode="Externa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brecolores.blogspot.com/2011/11/la-bata-blanca-de-los-medicos.html" TargetMode="External"/><Relationship Id="rId7" Type="http://schemas.openxmlformats.org/officeDocument/2006/relationships/hyperlink" Target="https://www.picuida.es/profesionales-enfermeria-del-hospital-virgen-la-victoria-mejoran-los-factores-prevencion-cuidados-infecciones-caidas-ulceras-presion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https://pixnio.com/es/ciencia/ciencia-medica/instructor-estudiante-trabajo-laboratorio-medico" TargetMode="Externa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C80E517-E44B-4C70-8A2E-956BDC57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47" y="548750"/>
            <a:ext cx="4663933" cy="3892623"/>
          </a:xfrm>
        </p:spPr>
        <p:txBody>
          <a:bodyPr>
            <a:noAutofit/>
          </a:bodyPr>
          <a:lstStyle/>
          <a:p>
            <a:r>
              <a:rPr lang="es-PA" sz="4000" dirty="0"/>
              <a:t>Metas Internacionales de Seguridad de Pacientes.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6F661A0-A672-4CAF-920F-16520B4AD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3391" y="5229944"/>
            <a:ext cx="3935689" cy="960783"/>
          </a:xfrm>
        </p:spPr>
        <p:txBody>
          <a:bodyPr>
            <a:normAutofit/>
          </a:bodyPr>
          <a:lstStyle/>
          <a:p>
            <a:r>
              <a:rPr lang="es-PA" dirty="0"/>
              <a:t>Mgtra. Martha López</a:t>
            </a:r>
          </a:p>
          <a:p>
            <a:r>
              <a:rPr lang="es-PA" dirty="0"/>
              <a:t>Coordinación Nacional de Gestión de Calidad.</a:t>
            </a:r>
          </a:p>
          <a:p>
            <a:endParaRPr lang="es-PA" dirty="0"/>
          </a:p>
        </p:txBody>
      </p:sp>
      <p:pic>
        <p:nvPicPr>
          <p:cNvPr id="1028" name="Picture 4" descr="C:\Users\marlopez\Pictures\Metas internacional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79" y="970384"/>
            <a:ext cx="5355771" cy="47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n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2" y="970384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5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A98485-399D-40C5-9020-84E4B4ED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450379"/>
            <a:ext cx="10364451" cy="832513"/>
          </a:xfrm>
        </p:spPr>
        <p:txBody>
          <a:bodyPr>
            <a:normAutofit fontScale="90000"/>
          </a:bodyPr>
          <a:lstStyle/>
          <a:p>
            <a:r>
              <a:rPr lang="es-PA" dirty="0"/>
              <a:t>Meta 3. Mejorar la Seguridad de los Medicamentos de alto riesgo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3D989B-B9A7-483F-997E-7CA6AD822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61" y="1405721"/>
            <a:ext cx="5925913" cy="1645293"/>
          </a:xfrm>
        </p:spPr>
        <p:txBody>
          <a:bodyPr>
            <a:normAutofit/>
          </a:bodyPr>
          <a:lstStyle/>
          <a:p>
            <a:r>
              <a:rPr lang="es-PA" dirty="0"/>
              <a:t>“Proceso fundamental</a:t>
            </a:r>
            <a:r>
              <a:rPr lang="es-PA" sz="2400" dirty="0"/>
              <a:t>”</a:t>
            </a:r>
          </a:p>
          <a:p>
            <a:r>
              <a:rPr lang="es-PA" sz="2400" dirty="0"/>
              <a:t> El hospital desarrolla e implementa un proceso para mejorar la seguridad de los medicamentos de alto riesgos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601BBBA8-0AC4-4BF4-B313-1159AB49D9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5187671"/>
              </p:ext>
            </p:extLst>
          </p:nvPr>
        </p:nvGraphicFramePr>
        <p:xfrm>
          <a:off x="6172200" y="3678810"/>
          <a:ext cx="5105400" cy="296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3AAA3BA-BAFC-45C9-BC36-13756B99B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574" y="2596486"/>
            <a:ext cx="5106655" cy="1082324"/>
          </a:xfrm>
        </p:spPr>
        <p:txBody>
          <a:bodyPr/>
          <a:lstStyle/>
          <a:p>
            <a:r>
              <a:rPr lang="es-PA" sz="2800" dirty="0"/>
              <a:t>Aspectos que contribuyen a la confusión</a:t>
            </a:r>
            <a:r>
              <a:rPr lang="es-PA" dirty="0"/>
              <a:t>.</a:t>
            </a:r>
          </a:p>
        </p:txBody>
      </p:sp>
      <p:pic>
        <p:nvPicPr>
          <p:cNvPr id="4098" name="Picture 2" descr="C:\Users\marlopez\AppData\Local\Microsoft\Windows\INetCache\IE\CBFK166W\fluidoterapia-atensalud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9" y="3041781"/>
            <a:ext cx="5062247" cy="32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8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3CB78A-E9EB-4904-8CC2-923F3A67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97" y="312289"/>
            <a:ext cx="8125844" cy="594626"/>
          </a:xfrm>
        </p:spPr>
        <p:txBody>
          <a:bodyPr/>
          <a:lstStyle/>
          <a:p>
            <a:r>
              <a:rPr lang="es-PA" sz="3200" dirty="0"/>
              <a:t>Medicamentos de alto riesgos</a:t>
            </a:r>
          </a:p>
        </p:txBody>
      </p:sp>
      <p:pic>
        <p:nvPicPr>
          <p:cNvPr id="6" name="Marcador de posición de imagen 5" descr="Botella de plástico verde&#10;&#10;Descripción generada automáticamente con confianza baja">
            <a:extLst>
              <a:ext uri="{FF2B5EF4-FFF2-40B4-BE49-F238E27FC236}">
                <a16:creationId xmlns:a16="http://schemas.microsoft.com/office/drawing/2014/main" xmlns="" id="{C06DBF64-32F1-4059-8E68-EF532494E1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8384" b="28384"/>
          <a:stretch>
            <a:fillRect/>
          </a:stretch>
        </p:blipFill>
        <p:spPr>
          <a:xfrm>
            <a:off x="3638938" y="1138334"/>
            <a:ext cx="6000363" cy="4348065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6547C83-B15D-4FFA-BA58-242DC349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336" y="1530220"/>
            <a:ext cx="3143297" cy="517842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PA" sz="2400" dirty="0"/>
              <a:t>Quimioterapia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PA" sz="2400" dirty="0"/>
              <a:t>Los anticoagulantes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PA" sz="2400" dirty="0"/>
              <a:t>Los Psicofármacos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PA" sz="2400" dirty="0"/>
              <a:t>Los medicamentos con apariencia parecidas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s-PA" sz="2400" dirty="0"/>
              <a:t> o nombres similares</a:t>
            </a:r>
          </a:p>
          <a:p>
            <a:endParaRPr lang="es-PA" dirty="0"/>
          </a:p>
        </p:txBody>
      </p:sp>
      <p:pic>
        <p:nvPicPr>
          <p:cNvPr id="9" name="Imagen 8" descr="Imagen que contiene interior, tabla, escritorio, comida&#10;&#10;Descripción generada automáticamente">
            <a:extLst>
              <a:ext uri="{FF2B5EF4-FFF2-40B4-BE49-F238E27FC236}">
                <a16:creationId xmlns:a16="http://schemas.microsoft.com/office/drawing/2014/main" xmlns="" id="{0C2FF799-921E-43D0-83FD-CD06AE50F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639301" y="609602"/>
            <a:ext cx="2381251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>Garantías de seguridad con los medicamentos</a:t>
            </a:r>
          </a:p>
        </p:txBody>
      </p:sp>
      <p:pic>
        <p:nvPicPr>
          <p:cNvPr id="1026" name="Picture 2" descr="C:\Users\marlopez\AppData\Local\Microsoft\Windows\INetCache\IE\RAH6XOBQ\lista[1][1]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2550515"/>
            <a:ext cx="3024743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lopez\AppData\Local\Microsoft\Windows\INetCache\IE\XHDUMGOQ\Listado-01-930x5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10" y="2550513"/>
            <a:ext cx="3396341" cy="34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lopez\AppData\Local\Microsoft\Windows\INetCache\IE\CBFK166W\free-video-324994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79" y="2482382"/>
            <a:ext cx="2705879" cy="34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lopez\AppData\Local\Microsoft\Windows\INetCache\IE\RAH6XOBQ\medicamentos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07" y="2394930"/>
            <a:ext cx="2425959" cy="36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9208" y="6040382"/>
            <a:ext cx="2444621" cy="491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 Alto Riesgo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52327" y="6040382"/>
            <a:ext cx="2743200" cy="491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LASA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091266" y="6040382"/>
            <a:ext cx="2108719" cy="491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Manejo y Gestión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734938" y="6115025"/>
            <a:ext cx="2040295" cy="491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Depósito -clasificado</a:t>
            </a:r>
          </a:p>
        </p:txBody>
      </p:sp>
    </p:spTree>
    <p:extLst>
      <p:ext uri="{BB962C8B-B14F-4D97-AF65-F5344CB8AC3E}">
        <p14:creationId xmlns:p14="http://schemas.microsoft.com/office/powerpoint/2010/main" val="25553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A98485-399D-40C5-9020-84E4B4ED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450379"/>
            <a:ext cx="10364451" cy="832513"/>
          </a:xfrm>
        </p:spPr>
        <p:txBody>
          <a:bodyPr>
            <a:normAutofit fontScale="90000"/>
          </a:bodyPr>
          <a:lstStyle/>
          <a:p>
            <a:r>
              <a:rPr lang="es-PA" b="1" dirty="0"/>
              <a:t>Meta 3</a:t>
            </a:r>
            <a:r>
              <a:rPr lang="es-PA" dirty="0"/>
              <a:t>. </a:t>
            </a:r>
            <a:r>
              <a:rPr lang="es-PA" b="1" dirty="0"/>
              <a:t>Mejorar la Seguridad de los Medicamentos de alto riesgo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3D989B-B9A7-483F-997E-7CA6AD822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61" y="1405721"/>
            <a:ext cx="5925913" cy="1364777"/>
          </a:xfrm>
        </p:spPr>
        <p:txBody>
          <a:bodyPr>
            <a:normAutofit/>
          </a:bodyPr>
          <a:lstStyle/>
          <a:p>
            <a:endParaRPr lang="es-PA" sz="2400" dirty="0"/>
          </a:p>
          <a:p>
            <a:r>
              <a:rPr lang="es-PA" sz="2400" b="1" dirty="0"/>
              <a:t>El manejo seguro </a:t>
            </a:r>
            <a:r>
              <a:rPr lang="es-PA" sz="2400" dirty="0"/>
              <a:t>de</a:t>
            </a:r>
            <a:r>
              <a:rPr lang="es-PA" sz="2400" b="1" dirty="0"/>
              <a:t> los electrolitos concentrados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601BBBA8-0AC4-4BF4-B313-1159AB49D94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7262319"/>
              </p:ext>
            </p:extLst>
          </p:nvPr>
        </p:nvGraphicFramePr>
        <p:xfrm>
          <a:off x="6172200" y="3678810"/>
          <a:ext cx="5105400" cy="296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3AAA3BA-BAFC-45C9-BC36-13756B99B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574" y="2596486"/>
            <a:ext cx="5106655" cy="1082324"/>
          </a:xfrm>
        </p:spPr>
        <p:txBody>
          <a:bodyPr>
            <a:normAutofit/>
          </a:bodyPr>
          <a:lstStyle/>
          <a:p>
            <a:r>
              <a:rPr lang="es-PA" dirty="0"/>
              <a:t>El hospital identifica las áreas donde los electrolitos concentrados son clínicamente necesarios.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0EE7C8A-D345-4067-A030-82054AB3C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45033" y="3051012"/>
            <a:ext cx="5774768" cy="380698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7BE237B8-48B5-4CFB-9FC4-76A6FFD124C1}"/>
              </a:ext>
            </a:extLst>
          </p:cNvPr>
          <p:cNvSpPr/>
          <p:nvPr/>
        </p:nvSpPr>
        <p:spPr>
          <a:xfrm>
            <a:off x="6892119" y="5691116"/>
            <a:ext cx="3384645" cy="95534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/>
              <a:t>Los Servicios de Urgencias</a:t>
            </a:r>
          </a:p>
        </p:txBody>
      </p:sp>
    </p:spTree>
    <p:extLst>
      <p:ext uri="{BB962C8B-B14F-4D97-AF65-F5344CB8AC3E}">
        <p14:creationId xmlns:p14="http://schemas.microsoft.com/office/powerpoint/2010/main" val="86930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27FF5B-2F73-4364-BBBE-9DD08616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507"/>
            <a:ext cx="10363200" cy="594626"/>
          </a:xfrm>
        </p:spPr>
        <p:txBody>
          <a:bodyPr/>
          <a:lstStyle/>
          <a:p>
            <a:r>
              <a:rPr lang="es-PA" dirty="0"/>
              <a:t>Electrolitos Concentrados</a:t>
            </a:r>
          </a:p>
        </p:txBody>
      </p:sp>
      <p:pic>
        <p:nvPicPr>
          <p:cNvPr id="11" name="Marcador de posición de imagen 10" descr="Botella de plástico con una etiqueta de color blanco&#10;&#10;Descripción generada automáticamente con confianza media">
            <a:extLst>
              <a:ext uri="{FF2B5EF4-FFF2-40B4-BE49-F238E27FC236}">
                <a16:creationId xmlns:a16="http://schemas.microsoft.com/office/drawing/2014/main" xmlns="" id="{CC2010F8-4063-493C-AF08-D93E271612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572" b="31572"/>
          <a:stretch>
            <a:fillRect/>
          </a:stretch>
        </p:blipFill>
        <p:spPr>
          <a:xfrm>
            <a:off x="5934268" y="653142"/>
            <a:ext cx="5343331" cy="4833257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9CE149E-1BBA-4F5E-B486-7749F42E0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079" y="1754156"/>
            <a:ext cx="5177370" cy="384421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PA" dirty="0"/>
              <a:t>Cloruro de potasio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PA" sz="5500" dirty="0"/>
              <a:t>Cloruro de Sodio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PA" sz="5500" dirty="0"/>
              <a:t>Sulfato de magnesio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PA" sz="5500" dirty="0"/>
              <a:t>Fosfato de potasio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PA" sz="5500" dirty="0"/>
              <a:t>Bicarbonato de Sodio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s-PA" sz="5500" dirty="0"/>
              <a:t>Gluconato de calcio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PA" sz="5500" dirty="0"/>
          </a:p>
        </p:txBody>
      </p:sp>
    </p:spTree>
    <p:extLst>
      <p:ext uri="{BB962C8B-B14F-4D97-AF65-F5344CB8AC3E}">
        <p14:creationId xmlns:p14="http://schemas.microsoft.com/office/powerpoint/2010/main" val="95156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875AE6F-93D1-46DC-BD0E-8C79AB85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/>
              <a:t>Meta 4 “Garantizar una cirugía segura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4A843D84-18C0-4297-A882-84191996C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986" y="2391337"/>
            <a:ext cx="5106027" cy="2361063"/>
          </a:xfrm>
        </p:spPr>
        <p:txBody>
          <a:bodyPr>
            <a:normAutofit/>
          </a:bodyPr>
          <a:lstStyle/>
          <a:p>
            <a:pPr algn="just"/>
            <a:r>
              <a:rPr lang="es-PA" dirty="0"/>
              <a:t>Es importante contar con  un proceso para realizar la verificación prequirúrgica y el marcado del sitio quirúrgico o  el lugar del procedimiento invasivo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CA9AF97-6D76-4BEF-AF5D-662908AA8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26533" y="2391337"/>
            <a:ext cx="4743067" cy="3159718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6DC1A654-18BB-46BF-B766-A37913EFF5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3773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463C4-5D00-4E94-BBC2-DB3986D0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/>
              <a:t>Proceso de verificación preoperatorio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1E5CF970-D480-4522-BECB-B27EB01D8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297816"/>
              </p:ext>
            </p:extLst>
          </p:nvPr>
        </p:nvGraphicFramePr>
        <p:xfrm>
          <a:off x="1037231" y="1869744"/>
          <a:ext cx="10363200" cy="436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03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EECAC6C-EC94-4CDE-8620-36D0E52E5FD3}"/>
              </a:ext>
            </a:extLst>
          </p:cNvPr>
          <p:cNvSpPr/>
          <p:nvPr/>
        </p:nvSpPr>
        <p:spPr>
          <a:xfrm>
            <a:off x="771268" y="2356020"/>
            <a:ext cx="4324865" cy="10050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/>
              <a:t>Cirugía Correcta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71D41B-FDD1-463A-89F6-B64635C92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98508" y="1598140"/>
            <a:ext cx="4640991" cy="52598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F54022D-D7BE-48E7-9680-96171FFC00DC}"/>
              </a:ext>
            </a:extLst>
          </p:cNvPr>
          <p:cNvSpPr/>
          <p:nvPr/>
        </p:nvSpPr>
        <p:spPr>
          <a:xfrm>
            <a:off x="642552" y="4626577"/>
            <a:ext cx="4217772" cy="10688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/>
              <a:t>Sitio Correcto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404CEC1-4C54-4A85-8AC9-269198AA29E9}"/>
              </a:ext>
            </a:extLst>
          </p:cNvPr>
          <p:cNvSpPr/>
          <p:nvPr/>
        </p:nvSpPr>
        <p:spPr>
          <a:xfrm>
            <a:off x="1318054" y="543697"/>
            <a:ext cx="7595287" cy="8484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/>
              <a:t>Otros Aspectos  a considerar</a:t>
            </a:r>
          </a:p>
        </p:txBody>
      </p:sp>
    </p:spTree>
    <p:extLst>
      <p:ext uri="{BB962C8B-B14F-4D97-AF65-F5344CB8AC3E}">
        <p14:creationId xmlns:p14="http://schemas.microsoft.com/office/powerpoint/2010/main" val="258269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F70195-887E-4EAB-8741-23A4D73B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2DDD905-40C5-447D-9398-F430FF0B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00321"/>
            <a:ext cx="12048698" cy="68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5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F227AC-6198-43E0-B261-BA8DCC77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8" y="791570"/>
            <a:ext cx="4490113" cy="2060812"/>
          </a:xfrm>
        </p:spPr>
        <p:txBody>
          <a:bodyPr>
            <a:noAutofit/>
          </a:bodyPr>
          <a:lstStyle/>
          <a:p>
            <a:r>
              <a:rPr lang="es-PA" dirty="0"/>
              <a:t>Meta 5”Minimizar el riego de infecciones asociadas a la atención Sanitaria”.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2FFF676-C32B-42BE-918B-F139B1522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6" y="2947916"/>
            <a:ext cx="3935689" cy="2961564"/>
          </a:xfrm>
        </p:spPr>
        <p:txBody>
          <a:bodyPr>
            <a:normAutofit/>
          </a:bodyPr>
          <a:lstStyle/>
          <a:p>
            <a:pPr algn="just"/>
            <a:endParaRPr lang="es-PA" sz="2000" dirty="0"/>
          </a:p>
          <a:p>
            <a:pPr algn="l"/>
            <a:r>
              <a:rPr lang="es-PA" sz="2000" dirty="0"/>
              <a:t>Se implementa recomendaciones sobre higiene de manos basadas en la evidencia, para minimizar el riesgo de infecciones asociadas a la atención sanitaria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B83877CE-A795-4CFB-85E7-E5A6FD0294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63887" y="1209675"/>
            <a:ext cx="5561044" cy="4220741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1418593-BF46-4A03-9355-B6E655C61F49}"/>
              </a:ext>
            </a:extLst>
          </p:cNvPr>
          <p:cNvSpPr txBox="1"/>
          <p:nvPr/>
        </p:nvSpPr>
        <p:spPr>
          <a:xfrm>
            <a:off x="6392069" y="4843462"/>
            <a:ext cx="3571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>
                <a:hlinkClick r:id="rId4" tooltip="https://creativecommons.org/licenses/by-nc-sa/3.0/"/>
              </a:rPr>
              <a:t>C</a:t>
            </a:r>
            <a:endParaRPr lang="es-PA" sz="900" dirty="0"/>
          </a:p>
        </p:txBody>
      </p:sp>
    </p:spTree>
    <p:extLst>
      <p:ext uri="{BB962C8B-B14F-4D97-AF65-F5344CB8AC3E}">
        <p14:creationId xmlns:p14="http://schemas.microsoft.com/office/powerpoint/2010/main" val="238031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8B107C-C2DE-4559-B7F9-13ADA06D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/>
              <a:t>Surgimiento de Metas internacionales</a:t>
            </a:r>
          </a:p>
        </p:txBody>
      </p:sp>
      <p:pic>
        <p:nvPicPr>
          <p:cNvPr id="24" name="Marcador de contenido 23">
            <a:extLst>
              <a:ext uri="{FF2B5EF4-FFF2-40B4-BE49-F238E27FC236}">
                <a16:creationId xmlns:a16="http://schemas.microsoft.com/office/drawing/2014/main" xmlns="" id="{A689607D-191D-4FB4-BE2A-C9B01169D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97803" y="1316782"/>
            <a:ext cx="4762500" cy="331470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B0A9209-84D2-4103-8924-41506734490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4857750"/>
            <a:ext cx="10147300" cy="1847850"/>
          </a:xfrm>
        </p:spPr>
        <p:txBody>
          <a:bodyPr>
            <a:normAutofit/>
          </a:bodyPr>
          <a:lstStyle/>
          <a:p>
            <a:pPr algn="just"/>
            <a:r>
              <a:rPr lang="es-PA" dirty="0"/>
              <a:t>En octubre de 2004 la, Organización Mundial de la Salud(OMS) creó la Alianza Mundial para la Seguridad del paciente, convocada a realizar una serie de acciones a favor de la seguridad del paciente. </a:t>
            </a:r>
          </a:p>
          <a:p>
            <a:pPr algn="just"/>
            <a:r>
              <a:rPr lang="es-PA" dirty="0"/>
              <a:t>Por ser de los más frecuentes en la práctica diaria, se identifican los 6 puntos prioritarios.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C64C47D5-AD83-470A-BC76-B3B6FDB71C91}"/>
              </a:ext>
            </a:extLst>
          </p:cNvPr>
          <p:cNvSpPr txBox="1"/>
          <p:nvPr/>
        </p:nvSpPr>
        <p:spPr>
          <a:xfrm>
            <a:off x="5796757" y="485775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>
                <a:hlinkClick r:id="rId4" tooltip="https://creativecommons.org/licenses/by-nc-sa/3.0/"/>
              </a:rPr>
              <a:t>C</a:t>
            </a:r>
            <a:endParaRPr lang="es-PA" sz="900" dirty="0"/>
          </a:p>
        </p:txBody>
      </p:sp>
    </p:spTree>
    <p:extLst>
      <p:ext uri="{BB962C8B-B14F-4D97-AF65-F5344CB8AC3E}">
        <p14:creationId xmlns:p14="http://schemas.microsoft.com/office/powerpoint/2010/main" val="33383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1FDFDC-85EB-4BEC-9DB0-1F89D996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2" y="609600"/>
            <a:ext cx="4945225" cy="2023252"/>
          </a:xfrm>
        </p:spPr>
        <p:txBody>
          <a:bodyPr>
            <a:normAutofit/>
          </a:bodyPr>
          <a:lstStyle/>
          <a:p>
            <a:r>
              <a:rPr lang="es-PA" sz="2800" dirty="0"/>
              <a:t>Mata 5. Minimizar el riego de infecciones asociadas a la atención Sanitaria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2629F6-F6B8-4FB2-A0F1-8AB46DC5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6" y="2705878"/>
            <a:ext cx="3935689" cy="341500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1800" dirty="0"/>
              <a:t>Se debe  implementar un programa de higiene de manos en todo el hospital.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1800" dirty="0"/>
              <a:t>Los procedimientos de lavado de manos y desinfección de manos, se utiliza en todo el hospital de acuerdo a las recomendaciones de higiene de manos</a:t>
            </a:r>
          </a:p>
        </p:txBody>
      </p:sp>
      <p:pic>
        <p:nvPicPr>
          <p:cNvPr id="25" name="Marcador de contenido 24">
            <a:extLst>
              <a:ext uri="{FF2B5EF4-FFF2-40B4-BE49-F238E27FC236}">
                <a16:creationId xmlns:a16="http://schemas.microsoft.com/office/drawing/2014/main" xmlns="" id="{A138CB71-E080-49E9-91A4-E170094843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17029" y="381000"/>
            <a:ext cx="4646644" cy="5385318"/>
          </a:xfr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4BFEA250-6BC5-4293-92DB-B1EB5127D4A7}"/>
              </a:ext>
            </a:extLst>
          </p:cNvPr>
          <p:cNvSpPr txBox="1"/>
          <p:nvPr/>
        </p:nvSpPr>
        <p:spPr>
          <a:xfrm>
            <a:off x="5078413" y="5358491"/>
            <a:ext cx="6199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>
                <a:hlinkClick r:id="rId4" tooltip="https://creativecommons.org/licenses/by/3.0/"/>
              </a:rPr>
              <a:t>Y</a:t>
            </a:r>
            <a:endParaRPr lang="es-PA" sz="900" dirty="0"/>
          </a:p>
        </p:txBody>
      </p:sp>
    </p:spTree>
    <p:extLst>
      <p:ext uri="{BB962C8B-B14F-4D97-AF65-F5344CB8AC3E}">
        <p14:creationId xmlns:p14="http://schemas.microsoft.com/office/powerpoint/2010/main" val="149913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C3AF3F44-573A-4105-83CA-724F2FF850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373504" y="1145531"/>
            <a:ext cx="8602824" cy="5140969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896964E-E249-4F3C-83DC-81EC846D7D98}"/>
              </a:ext>
            </a:extLst>
          </p:cNvPr>
          <p:cNvSpPr/>
          <p:nvPr/>
        </p:nvSpPr>
        <p:spPr>
          <a:xfrm>
            <a:off x="2852383" y="395785"/>
            <a:ext cx="5759355" cy="749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dirty="0"/>
              <a:t>Técnica de lavado de manos</a:t>
            </a:r>
          </a:p>
        </p:txBody>
      </p:sp>
    </p:spTree>
    <p:extLst>
      <p:ext uri="{BB962C8B-B14F-4D97-AF65-F5344CB8AC3E}">
        <p14:creationId xmlns:p14="http://schemas.microsoft.com/office/powerpoint/2010/main" val="346353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2CE651-EE8D-450C-AF5C-C2F4EFF5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63" y="736932"/>
            <a:ext cx="10363200" cy="594360"/>
          </a:xfrm>
        </p:spPr>
        <p:txBody>
          <a:bodyPr>
            <a:normAutofit/>
          </a:bodyPr>
          <a:lstStyle/>
          <a:p>
            <a:r>
              <a:rPr lang="es-PA" dirty="0"/>
              <a:t>Meta 6. “Minimizar el riesgo de daño al paciente causado por caídas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F425D83-DCBB-45AD-A0D8-9A9027CB6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771" y="4565779"/>
            <a:ext cx="10363201" cy="90196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s-PA" b="1" dirty="0"/>
          </a:p>
          <a:p>
            <a:pPr algn="just"/>
            <a:r>
              <a:rPr lang="es-PA" sz="3300" dirty="0"/>
              <a:t>Se recomienda que el hospital desarrolle e implementa un proceso para minimizar el riesgo del daño por caídas a los pacientes ingresados 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xmlns="" id="{02BE7887-04AD-4CD3-980C-4B66918E6C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47053" y="1995486"/>
            <a:ext cx="3864947" cy="2091321"/>
          </a:xfrm>
        </p:spPr>
      </p:pic>
    </p:spTree>
    <p:extLst>
      <p:ext uri="{BB962C8B-B14F-4D97-AF65-F5344CB8AC3E}">
        <p14:creationId xmlns:p14="http://schemas.microsoft.com/office/powerpoint/2010/main" val="369195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8F103-90F1-4F62-840F-EF52BF58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7" y="447870"/>
            <a:ext cx="10364451" cy="1007706"/>
          </a:xfrm>
        </p:spPr>
        <p:txBody>
          <a:bodyPr/>
          <a:lstStyle/>
          <a:p>
            <a:r>
              <a:rPr lang="es-PA" dirty="0"/>
              <a:t>Cómo disminuir el riesgo de caídas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7658082-3AB9-425B-BB61-035434FF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88" y="1586204"/>
            <a:ext cx="10849019" cy="488924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A" dirty="0"/>
              <a:t>Se recomienda que el  hospital implemente un proceso para evaluar el riesgo de caída a todos los pacientes ingresados y </a:t>
            </a:r>
            <a:r>
              <a:rPr lang="es-PA" b="1" dirty="0"/>
              <a:t>utilizar instrumentos</a:t>
            </a:r>
            <a:r>
              <a:rPr lang="es-PA" dirty="0"/>
              <a:t>/ </a:t>
            </a:r>
            <a:r>
              <a:rPr lang="es-PA" b="1" dirty="0"/>
              <a:t>métodos de evaluación </a:t>
            </a:r>
            <a:r>
              <a:rPr lang="es-PA" dirty="0"/>
              <a:t>apropiada para los pacientes a los que atiende.</a:t>
            </a:r>
          </a:p>
          <a:p>
            <a:pPr marL="114300" indent="0">
              <a:buNone/>
            </a:pPr>
            <a:endParaRPr lang="es-PA" dirty="0"/>
          </a:p>
          <a:p>
            <a:r>
              <a:rPr lang="es-PA" dirty="0"/>
              <a:t>Igualmente debe  implementar un proceso, para la evaluación de los pacientes ingresados que puedan tener riesgo de caída, </a:t>
            </a:r>
            <a:r>
              <a:rPr lang="es-PA" b="1" dirty="0"/>
              <a:t>por un cambio en su condición </a:t>
            </a:r>
            <a:r>
              <a:rPr lang="es-PA" dirty="0"/>
              <a:t>clínica o los que constan como riesgo en base a los  criterios registrados</a:t>
            </a:r>
          </a:p>
          <a:p>
            <a:pPr marL="114300" indent="0">
              <a:buNone/>
            </a:pPr>
            <a:endParaRPr lang="es-PA" dirty="0"/>
          </a:p>
          <a:p>
            <a:r>
              <a:rPr lang="es-PA" dirty="0"/>
              <a:t>Se implementan medidas para minimizar el riesgo de caídas en aquellos pacientes, con  situaciones y </a:t>
            </a:r>
            <a:r>
              <a:rPr lang="es-PA"/>
              <a:t>ubicaciones en el  hospital,  </a:t>
            </a:r>
            <a:r>
              <a:rPr lang="es-PA" dirty="0"/>
              <a:t>consideradas de riesgos. Las intervenciones a los pacientes se registran.</a:t>
            </a:r>
          </a:p>
        </p:txBody>
      </p:sp>
      <p:pic>
        <p:nvPicPr>
          <p:cNvPr id="4101" name="Picture 5" descr="C:\Users\marlopez\AppData\Local\Microsoft\Windows\INetCache\IE\RAH6XOBQ\120px-Wet_floor_-_piso_mojad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907" y="27991"/>
            <a:ext cx="1524000" cy="155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1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1F6F1B0-7E41-4643-85CF-081A17D86FDF}"/>
              </a:ext>
            </a:extLst>
          </p:cNvPr>
          <p:cNvSpPr txBox="1"/>
          <p:nvPr/>
        </p:nvSpPr>
        <p:spPr>
          <a:xfrm>
            <a:off x="4217671" y="4739640"/>
            <a:ext cx="3756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>
                <a:hlinkClick r:id="rId2" tooltip="https://creativecommons.org/licenses/by-nc-nd/3.0/"/>
              </a:rPr>
              <a:t>D</a:t>
            </a:r>
            <a:endParaRPr lang="es-PA" sz="9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640122E-9704-4D04-954E-3E691D763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85851" y="0"/>
            <a:ext cx="1078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79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85CC7C-A8ED-40EF-B287-A5771CF4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13915" y="1141863"/>
            <a:ext cx="5715000" cy="3810000"/>
          </a:xfrm>
          <a:prstGeom prst="rect">
            <a:avLst/>
          </a:prstGeom>
        </p:spPr>
      </p:pic>
      <p:sp>
        <p:nvSpPr>
          <p:cNvPr id="7" name="Diagrama de flujo: proceso alternativo 6">
            <a:extLst>
              <a:ext uri="{FF2B5EF4-FFF2-40B4-BE49-F238E27FC236}">
                <a16:creationId xmlns:a16="http://schemas.microsoft.com/office/drawing/2014/main" xmlns="" id="{8FCE0DC2-8F6C-4023-AE73-68C366B761FB}"/>
              </a:ext>
            </a:extLst>
          </p:cNvPr>
          <p:cNvSpPr/>
          <p:nvPr/>
        </p:nvSpPr>
        <p:spPr>
          <a:xfrm>
            <a:off x="1013915" y="5254390"/>
            <a:ext cx="5715000" cy="873457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/>
              <a:t>“Seguridad del paciente es una responsabilidad de todos</a:t>
            </a:r>
            <a:r>
              <a:rPr lang="es-PA" dirty="0"/>
              <a:t>”</a:t>
            </a: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9AB81209-F4E8-4F26-AA3B-443A6C27F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161276" y="2100008"/>
            <a:ext cx="4016811" cy="210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7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PA" dirty="0"/>
              <a:t>Importancia de un sistema de gestión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PA" sz="2800" dirty="0"/>
              <a:t>Comprender las necesidades y demandas del entorno.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PA" sz="2800" dirty="0"/>
              <a:t>Mejorar el desempeño general de la organización.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PA" sz="2800" dirty="0"/>
              <a:t>Mejorar la capacidad para suministrar productos y servicios competitivos.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PA" sz="2800" dirty="0"/>
              <a:t>Aumentar la satisfacción de los clientes.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PA" sz="2800" dirty="0"/>
              <a:t>Identificar oportunidades de mejora en todos los procesos y mejorar su eficiencia.</a:t>
            </a:r>
          </a:p>
          <a:p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270794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F58B96-881E-4E08-B8EF-835B6D23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/>
              <a:t>Objetivo de las metas internacionales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FFD782A-0FCA-40DA-8BC1-14E3DDCF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38250" y="2067696"/>
            <a:ext cx="4940128" cy="45934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27F3FA3-A5A1-491A-A54D-F567CBE8D472}"/>
              </a:ext>
            </a:extLst>
          </p:cNvPr>
          <p:cNvSpPr txBox="1"/>
          <p:nvPr/>
        </p:nvSpPr>
        <p:spPr>
          <a:xfrm>
            <a:off x="1238250" y="6661150"/>
            <a:ext cx="4940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>
                <a:hlinkClick r:id="rId3" tooltip="http://www.somospacientes.com/noticias/sanidad/medicos-y-enfermeros-las-profesiones-mas-valoradas-por-los-espanoles/"/>
              </a:rPr>
              <a:t>Esta foto</a:t>
            </a:r>
            <a:r>
              <a:rPr lang="es-PA" sz="900"/>
              <a:t> de Autor desconocido está bajo licencia </a:t>
            </a:r>
            <a:r>
              <a:rPr lang="es-PA" sz="900">
                <a:hlinkClick r:id="rId4" tooltip="https://creativecommons.org/licenses/by-nc-nd/3.0/"/>
              </a:rPr>
              <a:t>CC BY-NC-ND</a:t>
            </a:r>
            <a:endParaRPr lang="es-PA" sz="90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28B735A-3497-4017-B247-7B89256D1DCB}"/>
              </a:ext>
            </a:extLst>
          </p:cNvPr>
          <p:cNvSpPr/>
          <p:nvPr/>
        </p:nvSpPr>
        <p:spPr>
          <a:xfrm>
            <a:off x="6499654" y="2273642"/>
            <a:ext cx="4349577" cy="349284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/>
              <a:t>Promover mejoras específicas, en la seguridad de los pacientes.</a:t>
            </a:r>
          </a:p>
        </p:txBody>
      </p:sp>
    </p:spTree>
    <p:extLst>
      <p:ext uri="{BB962C8B-B14F-4D97-AF65-F5344CB8AC3E}">
        <p14:creationId xmlns:p14="http://schemas.microsoft.com/office/powerpoint/2010/main" val="330505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ABFEE9-1709-4097-BFE2-CB92A207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349983"/>
          </a:xfrm>
        </p:spPr>
        <p:txBody>
          <a:bodyPr>
            <a:normAutofit fontScale="90000"/>
          </a:bodyPr>
          <a:lstStyle/>
          <a:p>
            <a:r>
              <a:rPr lang="es-PA" dirty="0"/>
              <a:t>Metas internacionales de seguridad del paciente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93A3DFE5-EFC6-4201-92BF-F5B4A9438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79654"/>
              </p:ext>
            </p:extLst>
          </p:nvPr>
        </p:nvGraphicFramePr>
        <p:xfrm>
          <a:off x="406400" y="1968502"/>
          <a:ext cx="5486400" cy="41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3A5F2A4E-47D2-4395-82A9-20193C1D1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028799"/>
              </p:ext>
            </p:extLst>
          </p:nvPr>
        </p:nvGraphicFramePr>
        <p:xfrm>
          <a:off x="5029200" y="1968502"/>
          <a:ext cx="7162800" cy="42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 descr="Una mano con una botella en la mano&#10;&#10;Descripción generada automáticamente con confianza baja">
            <a:extLst>
              <a:ext uri="{FF2B5EF4-FFF2-40B4-BE49-F238E27FC236}">
                <a16:creationId xmlns:a16="http://schemas.microsoft.com/office/drawing/2014/main" xmlns="" id="{F3DE7266-3EEB-443E-9122-A626DF4CF0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913773" y="1968500"/>
            <a:ext cx="1575427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E0171-15BE-4F9E-BB76-2A8D134B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108683"/>
          </a:xfrm>
        </p:spPr>
        <p:txBody>
          <a:bodyPr>
            <a:normAutofit fontScale="90000"/>
          </a:bodyPr>
          <a:lstStyle/>
          <a:p>
            <a:r>
              <a:rPr lang="es-PA" dirty="0"/>
              <a:t>Meta 1. Identificar correctamente a los pacientes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3C1B530-2650-450E-A2A6-A75C947B7254}"/>
              </a:ext>
            </a:extLst>
          </p:cNvPr>
          <p:cNvSpPr/>
          <p:nvPr/>
        </p:nvSpPr>
        <p:spPr>
          <a:xfrm>
            <a:off x="9283700" y="1901346"/>
            <a:ext cx="1879600" cy="790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Sedados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5567734-0700-4550-A9AF-43010C31B3EF}"/>
              </a:ext>
            </a:extLst>
          </p:cNvPr>
          <p:cNvSpPr/>
          <p:nvPr/>
        </p:nvSpPr>
        <p:spPr>
          <a:xfrm>
            <a:off x="9283700" y="2936499"/>
            <a:ext cx="1879599" cy="73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Desorientados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8D06421-B1CE-42E9-A4D4-ABE6F6E80595}"/>
              </a:ext>
            </a:extLst>
          </p:cNvPr>
          <p:cNvSpPr/>
          <p:nvPr/>
        </p:nvSpPr>
        <p:spPr>
          <a:xfrm>
            <a:off x="9283701" y="3967590"/>
            <a:ext cx="1936748" cy="499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Estado Comatoso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23DE790-3F8E-4730-BD27-BF6B91C4CB59}"/>
              </a:ext>
            </a:extLst>
          </p:cNvPr>
          <p:cNvSpPr/>
          <p:nvPr/>
        </p:nvSpPr>
        <p:spPr>
          <a:xfrm>
            <a:off x="9340849" y="4674715"/>
            <a:ext cx="1879599" cy="499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Cambios de lugar /cama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0F7DCA58-422C-4AF7-91D2-AC7DA315778B}"/>
              </a:ext>
            </a:extLst>
          </p:cNvPr>
          <p:cNvSpPr/>
          <p:nvPr/>
        </p:nvSpPr>
        <p:spPr>
          <a:xfrm>
            <a:off x="800488" y="1829137"/>
            <a:ext cx="3733800" cy="147423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dirty="0"/>
              <a:t>1.Identificar de manera fiable a  la persona a la que  se dirige el servicio o tratamiento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F3B87DE8-B6CF-4F2B-AC17-CF816843BE18}"/>
              </a:ext>
            </a:extLst>
          </p:cNvPr>
          <p:cNvSpPr/>
          <p:nvPr/>
        </p:nvSpPr>
        <p:spPr>
          <a:xfrm>
            <a:off x="730639" y="3904265"/>
            <a:ext cx="3873500" cy="121399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2</a:t>
            </a:r>
            <a:r>
              <a:rPr lang="es-PA" sz="2000" dirty="0"/>
              <a:t>. Hacer coincidir con el servicio o el tratamiento con la persona</a:t>
            </a:r>
            <a:r>
              <a:rPr lang="es-PA" dirty="0"/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43509AC-32AB-4003-8A15-7E296949EE01}"/>
              </a:ext>
            </a:extLst>
          </p:cNvPr>
          <p:cNvSpPr/>
          <p:nvPr/>
        </p:nvSpPr>
        <p:spPr>
          <a:xfrm>
            <a:off x="1111764" y="5507237"/>
            <a:ext cx="8864600" cy="96001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/>
              <a:t>El Proceso de identificación en el hospital  requiere al menos 2 identificadores . Nombre del paciente. Identificación del paciente. La fecha de nacimiento, un brazalete con código de barra u otra manera.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5248848" y="2567162"/>
            <a:ext cx="3041779" cy="179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/>
              <a:t>Atención especial con</a:t>
            </a:r>
            <a:r>
              <a:rPr lang="es-P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137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> META 1</a:t>
            </a:r>
            <a:br>
              <a:rPr lang="es-PA" dirty="0"/>
            </a:br>
            <a:r>
              <a:rPr lang="es-PA" dirty="0"/>
              <a:t>IDENTIFICACIÓN CORRECTA DEL PACIENTE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endParaRPr lang="es-PA" sz="3200" dirty="0"/>
          </a:p>
          <a:p>
            <a:r>
              <a:rPr lang="es-PA" sz="3200" dirty="0"/>
              <a:t>ANTES DE UN PROCEDIMIENTO DE ENFERMERÍA Y/O MÉDICO</a:t>
            </a:r>
          </a:p>
          <a:p>
            <a:r>
              <a:rPr lang="es-PA" sz="3200" dirty="0"/>
              <a:t>ANTES DE UN ESTUDIO DIAGNÓSTICO</a:t>
            </a:r>
          </a:p>
          <a:p>
            <a:r>
              <a:rPr lang="es-PA" sz="3200" dirty="0"/>
              <a:t>ANTES DE UN TRASLADO</a:t>
            </a:r>
          </a:p>
          <a:p>
            <a:endParaRPr lang="es-PA" dirty="0"/>
          </a:p>
        </p:txBody>
      </p:sp>
      <p:pic>
        <p:nvPicPr>
          <p:cNvPr id="1026" name="Picture 2" descr="C:\Users\marlopez\Pictures\marqu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07" y="3806890"/>
            <a:ext cx="3172408" cy="23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5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65059-7D56-4E57-ADA4-591B586A20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es-PA" dirty="0"/>
              <a:t>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62CC42DE-496D-4A47-8FDF-32B4155E8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875815"/>
              </p:ext>
            </p:extLst>
          </p:nvPr>
        </p:nvGraphicFramePr>
        <p:xfrm>
          <a:off x="2032000" y="7196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2540111" y="719665"/>
            <a:ext cx="6176867" cy="104502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/>
              <a:t>META 2</a:t>
            </a:r>
          </a:p>
          <a:p>
            <a:pPr algn="ctr"/>
            <a:r>
              <a:rPr lang="es-PA" sz="2800" dirty="0"/>
              <a:t>Mejorar la Comunicación Efectiva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233126" y="2763922"/>
            <a:ext cx="7725747" cy="1679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dirty="0"/>
              <a:t>El objetivo es mejorar la comunicación entre los profesionales que brindan atención, que debe ser clara y efectiva,  en beneficio de la seguridad del paciente.</a:t>
            </a:r>
          </a:p>
        </p:txBody>
      </p:sp>
      <p:pic>
        <p:nvPicPr>
          <p:cNvPr id="2051" name="Picture 3" descr="C:\Users\marlopez\AppData\Local\Microsoft\Windows\INetCache\IE\XHDUMGOQ\4498332070_a8077be31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08" y="4805739"/>
            <a:ext cx="3242423" cy="21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9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B369E2-1105-4F15-B46F-7A2D8A54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19519"/>
            <a:ext cx="10364452" cy="943389"/>
          </a:xfrm>
        </p:spPr>
        <p:txBody>
          <a:bodyPr>
            <a:normAutofit fontScale="90000"/>
          </a:bodyPr>
          <a:lstStyle/>
          <a:p>
            <a:r>
              <a:rPr lang="es-PA" dirty="0"/>
              <a:t>Aspectos fundamentales en el proceso de comunicación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FEFEA12-5160-4871-9D0A-098273977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6" y="3770966"/>
            <a:ext cx="3296409" cy="576261"/>
          </a:xfrm>
        </p:spPr>
        <p:txBody>
          <a:bodyPr/>
          <a:lstStyle/>
          <a:p>
            <a:r>
              <a:rPr lang="es-PA" b="1" dirty="0"/>
              <a:t>Efectividad de comunicación     Verbal y telefónica</a:t>
            </a: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xmlns="" id="{7B260D01-C9F9-4823-8040-0F7204F865FD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3884" b="33884"/>
          <a:stretch>
            <a:fillRect/>
          </a:stretch>
        </p:blipFill>
        <p:spPr>
          <a:xfrm>
            <a:off x="808037" y="1660849"/>
            <a:ext cx="3241449" cy="1587838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9BF07C2-CCBC-41AB-BFAB-358DF4F8D299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42123" y="4347225"/>
            <a:ext cx="3468061" cy="2034914"/>
          </a:xfrm>
        </p:spPr>
        <p:txBody>
          <a:bodyPr>
            <a:normAutofit/>
          </a:bodyPr>
          <a:lstStyle/>
          <a:p>
            <a:pPr algn="l"/>
            <a:r>
              <a:rPr lang="es-PA" dirty="0"/>
              <a:t>1.Receptor registra y lee </a:t>
            </a:r>
            <a:r>
              <a:rPr lang="es-PA" b="1" dirty="0"/>
              <a:t>orden verbal </a:t>
            </a:r>
            <a:r>
              <a:rPr lang="es-PA" dirty="0"/>
              <a:t>completa y el emisor confirmar.</a:t>
            </a:r>
          </a:p>
          <a:p>
            <a:pPr algn="l"/>
            <a:r>
              <a:rPr lang="es-PA" dirty="0"/>
              <a:t>2. El receptor registra y  lee nuevamente la </a:t>
            </a:r>
            <a:r>
              <a:rPr lang="es-PA" b="1" dirty="0"/>
              <a:t>orden telefónica </a:t>
            </a:r>
            <a:r>
              <a:rPr lang="es-PA" dirty="0"/>
              <a:t>y emisor confirmarla.</a:t>
            </a:r>
          </a:p>
          <a:p>
            <a:pPr algn="l"/>
            <a:r>
              <a:rPr lang="es-PA" dirty="0"/>
              <a:t>3.El receptor registra y lee nuevamente el </a:t>
            </a:r>
            <a:r>
              <a:rPr lang="es-PA" b="1" dirty="0"/>
              <a:t>resultado completo </a:t>
            </a:r>
            <a:r>
              <a:rPr lang="es-PA" dirty="0"/>
              <a:t>de la prueba diagnóstico y emisor confirma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51E6043F-6C45-4698-8654-E5489789C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2759" y="3452329"/>
            <a:ext cx="3301828" cy="634481"/>
          </a:xfrm>
        </p:spPr>
        <p:txBody>
          <a:bodyPr/>
          <a:lstStyle/>
          <a:p>
            <a:r>
              <a:rPr lang="es-PA" b="1" dirty="0"/>
              <a:t>Valores Críticos</a:t>
            </a:r>
          </a:p>
        </p:txBody>
      </p:sp>
      <p:pic>
        <p:nvPicPr>
          <p:cNvPr id="26" name="Marcador de posición de imagen 25" descr="Imagen que contiene interior, hombre, tabla, cocina&#10;&#10;Descripción generada automáticamente">
            <a:extLst>
              <a:ext uri="{FF2B5EF4-FFF2-40B4-BE49-F238E27FC236}">
                <a16:creationId xmlns:a16="http://schemas.microsoft.com/office/drawing/2014/main" xmlns="" id="{0A49B09B-0D31-44C5-A8F6-05C770B6BAA7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3697" b="13697"/>
          <a:stretch>
            <a:fillRect/>
          </a:stretch>
        </p:blipFill>
        <p:spPr>
          <a:xfrm>
            <a:off x="4497389" y="1405291"/>
            <a:ext cx="3303587" cy="1843396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59AAE062-87DA-44F5-B16B-DED99C942F70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441348" y="4449172"/>
            <a:ext cx="3303352" cy="1783679"/>
          </a:xfrm>
        </p:spPr>
        <p:txBody>
          <a:bodyPr>
            <a:normAutofit/>
          </a:bodyPr>
          <a:lstStyle/>
          <a:p>
            <a:pPr algn="l"/>
            <a:r>
              <a:rPr lang="es-PA" dirty="0"/>
              <a:t>1.El Hospital define los valores críticos para cada prueba diagnóstico.</a:t>
            </a:r>
          </a:p>
          <a:p>
            <a:pPr algn="l"/>
            <a:r>
              <a:rPr lang="es-PA" dirty="0"/>
              <a:t>2.Quíén notifica y a quién.</a:t>
            </a:r>
          </a:p>
          <a:p>
            <a:pPr algn="l"/>
            <a:r>
              <a:rPr lang="es-PA" dirty="0"/>
              <a:t>3. Se define qué información va al expediente clínico.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26141485-0630-4ED4-942D-60C40D1EF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300" y="3377682"/>
            <a:ext cx="3300681" cy="671804"/>
          </a:xfrm>
        </p:spPr>
        <p:txBody>
          <a:bodyPr/>
          <a:lstStyle/>
          <a:p>
            <a:r>
              <a:rPr lang="es-PA" b="1" dirty="0"/>
              <a:t>Transferencia de Paciente</a:t>
            </a:r>
          </a:p>
        </p:txBody>
      </p:sp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xmlns="" id="{7A43EAF0-9964-45F1-96DB-E8C101DE3B4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t="15418" b="15418"/>
          <a:stretch>
            <a:fillRect/>
          </a:stretch>
        </p:blipFill>
        <p:spPr>
          <a:xfrm>
            <a:off x="8080376" y="1381568"/>
            <a:ext cx="3303587" cy="1831531"/>
          </a:xfr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E107551D-7FB8-4283-9DFF-9D161614313F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800392" y="4030824"/>
            <a:ext cx="3526971" cy="2034074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es-PA" sz="1200" dirty="0"/>
              <a:t>Los profesionales intercambian información básica de manera estandarizada.</a:t>
            </a:r>
          </a:p>
          <a:p>
            <a:pPr marL="342900" indent="-342900" algn="l">
              <a:buAutoNum type="arabicPeriod"/>
            </a:pPr>
            <a:r>
              <a:rPr lang="es-PA" sz="1200" dirty="0"/>
              <a:t>La transferencia se apoya en formulario, instrumento o método estandarizado completo y consistente.</a:t>
            </a:r>
          </a:p>
          <a:p>
            <a:pPr marL="342900" indent="-342900" algn="l">
              <a:buAutoNum type="arabicPeriod"/>
            </a:pPr>
            <a:r>
              <a:rPr lang="es-PA" sz="1200" dirty="0"/>
              <a:t>Se monitoriza la información sobre EA, consecuencia  de la comunicación durante trasferencia y se realizan planes de mejora</a:t>
            </a:r>
          </a:p>
          <a:p>
            <a:pPr marL="342900" indent="-342900" algn="l">
              <a:buAutoNum type="arabicPeriod"/>
            </a:pPr>
            <a:endParaRPr lang="es-PA" sz="1200" dirty="0"/>
          </a:p>
        </p:txBody>
      </p:sp>
    </p:spTree>
    <p:extLst>
      <p:ext uri="{BB962C8B-B14F-4D97-AF65-F5344CB8AC3E}">
        <p14:creationId xmlns:p14="http://schemas.microsoft.com/office/powerpoint/2010/main" val="620776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2105</TotalTime>
  <Words>991</Words>
  <Application>Microsoft Office PowerPoint</Application>
  <PresentationFormat>Panorámica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Wingdings</vt:lpstr>
      <vt:lpstr>Adyacencia</vt:lpstr>
      <vt:lpstr>Metas Internacionales de Seguridad de Pacientes.</vt:lpstr>
      <vt:lpstr>Surgimiento de Metas internacionales</vt:lpstr>
      <vt:lpstr>Importancia de un sistema de gestión</vt:lpstr>
      <vt:lpstr>Objetivo de las metas internacionales</vt:lpstr>
      <vt:lpstr>Metas internacionales de seguridad del paciente</vt:lpstr>
      <vt:lpstr>Meta 1. Identificar correctamente a los pacientes</vt:lpstr>
      <vt:lpstr> META 1 IDENTIFICACIÓN CORRECTA DEL PACIENTE</vt:lpstr>
      <vt:lpstr> </vt:lpstr>
      <vt:lpstr>Aspectos fundamentales en el proceso de comunicación</vt:lpstr>
      <vt:lpstr>Meta 3. Mejorar la Seguridad de los Medicamentos de alto riesgo</vt:lpstr>
      <vt:lpstr>Medicamentos de alto riesgos</vt:lpstr>
      <vt:lpstr>Garantías de seguridad con los medicamentos</vt:lpstr>
      <vt:lpstr>Meta 3. Mejorar la Seguridad de los Medicamentos de alto riesgo</vt:lpstr>
      <vt:lpstr>Electrolitos Concentrados</vt:lpstr>
      <vt:lpstr>Meta 4 “Garantizar una cirugía segura</vt:lpstr>
      <vt:lpstr>Proceso de verificación preoperatorio</vt:lpstr>
      <vt:lpstr>Presentación de PowerPoint</vt:lpstr>
      <vt:lpstr>Presentación de PowerPoint</vt:lpstr>
      <vt:lpstr>Meta 5”Minimizar el riego de infecciones asociadas a la atención Sanitaria”.</vt:lpstr>
      <vt:lpstr>Mata 5. Minimizar el riego de infecciones asociadas a la atención Sanitaria </vt:lpstr>
      <vt:lpstr>Presentación de PowerPoint</vt:lpstr>
      <vt:lpstr>Meta 6. “Minimizar el riesgo de daño al paciente causado por caídas</vt:lpstr>
      <vt:lpstr>Cómo disminuir el riesgo de caídas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 internacionales de seguridad de pacientes</dc:title>
  <dc:creator>Javier Camarena</dc:creator>
  <cp:lastModifiedBy>Hernandez, Eyra</cp:lastModifiedBy>
  <cp:revision>80</cp:revision>
  <dcterms:created xsi:type="dcterms:W3CDTF">2021-08-27T23:04:21Z</dcterms:created>
  <dcterms:modified xsi:type="dcterms:W3CDTF">2024-03-07T19:53:17Z</dcterms:modified>
</cp:coreProperties>
</file>